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22"/>
  </p:notesMasterIdLst>
  <p:handoutMasterIdLst>
    <p:handoutMasterId r:id="rId23"/>
  </p:handoutMasterIdLst>
  <p:sldIdLst>
    <p:sldId id="301" r:id="rId2"/>
    <p:sldId id="288" r:id="rId3"/>
    <p:sldId id="320" r:id="rId4"/>
    <p:sldId id="283" r:id="rId5"/>
    <p:sldId id="321" r:id="rId6"/>
    <p:sldId id="282" r:id="rId7"/>
    <p:sldId id="284" r:id="rId8"/>
    <p:sldId id="279" r:id="rId9"/>
    <p:sldId id="307" r:id="rId10"/>
    <p:sldId id="322" r:id="rId11"/>
    <p:sldId id="317" r:id="rId12"/>
    <p:sldId id="316" r:id="rId13"/>
    <p:sldId id="330" r:id="rId14"/>
    <p:sldId id="303" r:id="rId15"/>
    <p:sldId id="324" r:id="rId16"/>
    <p:sldId id="326" r:id="rId17"/>
    <p:sldId id="325" r:id="rId18"/>
    <p:sldId id="328" r:id="rId19"/>
    <p:sldId id="327" r:id="rId20"/>
    <p:sldId id="329" r:id="rId21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 Maria Marques de Lara - MPS" initials="EMMdL-M" lastIdx="0" clrIdx="0">
    <p:extLst>
      <p:ext uri="{19B8F6BF-5375-455C-9EA6-DF929625EA0E}">
        <p15:presenceInfo xmlns:p15="http://schemas.microsoft.com/office/powerpoint/2012/main" userId="S-1-5-21-1697374388-3250189584-3178474174-22865" providerId="AD"/>
      </p:ext>
    </p:extLst>
  </p:cmAuthor>
  <p:cmAuthor id="2" name="03442404100" initials="0" lastIdx="1" clrIdx="1">
    <p:extLst>
      <p:ext uri="{19B8F6BF-5375-455C-9EA6-DF929625EA0E}">
        <p15:presenceInfo xmlns:p15="http://schemas.microsoft.com/office/powerpoint/2012/main" userId="03442404100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FF00FF"/>
    <a:srgbClr val="00FF00"/>
    <a:srgbClr val="3366FF"/>
    <a:srgbClr val="0000FF"/>
    <a:srgbClr val="6C0000"/>
    <a:srgbClr val="990000"/>
    <a:srgbClr val="480000"/>
    <a:srgbClr val="FF5050"/>
    <a:srgbClr val="FF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27" autoAdjust="0"/>
    <p:restoredTop sz="94434" autoAdjust="0"/>
  </p:normalViewPr>
  <p:slideViewPr>
    <p:cSldViewPr snapToGrid="0">
      <p:cViewPr varScale="1">
        <p:scale>
          <a:sx n="82" d="100"/>
          <a:sy n="82" d="100"/>
        </p:scale>
        <p:origin x="32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Excel2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Pasta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10.70.1.13\DPO\Proposta%202020\Apresenta&#231;&#227;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Pasta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10.70.1.13\DPO\Proposta%202020\Apresenta&#231;&#227;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25294503305921"/>
          <c:y val="6.8814844610375459E-2"/>
          <c:w val="0.77471634615474083"/>
          <c:h val="0.819888809496165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DISCRIC!$A$40</c:f>
              <c:strCache>
                <c:ptCount val="1"/>
                <c:pt idx="0">
                  <c:v>Cenário Ideal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00"/>
            </a:sp3d>
          </c:spPr>
          <c:invertIfNegative val="0"/>
          <c:dLbls>
            <c:dLbl>
              <c:idx val="0"/>
              <c:layout>
                <c:manualLayout>
                  <c:x val="2.0913443593350442E-2"/>
                  <c:y val="-7.66650656210705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30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598-034F-B461-062BD8AA262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DISCRIC!$B$38:$B$39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DISCRIC!$B$40</c:f>
              <c:numCache>
                <c:formatCode>#,##0</c:formatCode>
                <c:ptCount val="1"/>
                <c:pt idx="0">
                  <c:v>85361229.159999996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598-034F-B461-062BD8AA2620}"/>
            </c:ext>
          </c:extLst>
        </c:ser>
        <c:ser>
          <c:idx val="1"/>
          <c:order val="1"/>
          <c:tx>
            <c:strRef>
              <c:f>DISCRIC!$A$41</c:f>
              <c:strCache>
                <c:ptCount val="1"/>
                <c:pt idx="0">
                  <c:v>Referencial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00"/>
            </a:sp3d>
          </c:spPr>
          <c:invertIfNegative val="0"/>
          <c:dLbls>
            <c:dLbl>
              <c:idx val="0"/>
              <c:layout>
                <c:manualLayout>
                  <c:x val="3.3101254897914663E-2"/>
                  <c:y val="-1.5333013124214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598-034F-B461-062BD8AA2620}"/>
                </c:ex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DISCRIC!$B$38:$B$39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DISCRIC!$B$41</c:f>
              <c:numCache>
                <c:formatCode>#,##0</c:formatCode>
                <c:ptCount val="1"/>
                <c:pt idx="0">
                  <c:v>44941964.640000001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598-034F-B461-062BD8AA2620}"/>
            </c:ext>
          </c:extLst>
        </c:ser>
        <c:ser>
          <c:idx val="2"/>
          <c:order val="2"/>
          <c:tx>
            <c:strRef>
              <c:f>DISCRIC!$A$42</c:f>
              <c:strCache>
                <c:ptCount val="1"/>
                <c:pt idx="0">
                  <c:v>Reprimido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0604436277707994E-2"/>
                  <c:y val="-3.0666026248428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3598-034F-B461-062BD8AA262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DISCRIC!$B$38:$B$39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DISCRIC!$B$42</c:f>
              <c:numCache>
                <c:formatCode>#,##0</c:formatCode>
                <c:ptCount val="1"/>
                <c:pt idx="0">
                  <c:v>40419264.519999996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598-034F-B461-062BD8AA26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5"/>
        <c:axId val="174334304"/>
        <c:axId val="174334864"/>
      </c:barChart>
      <c:catAx>
        <c:axId val="1743343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334864"/>
        <c:crosses val="autoZero"/>
        <c:auto val="1"/>
        <c:lblAlgn val="ctr"/>
        <c:lblOffset val="100"/>
        <c:noMultiLvlLbl val="0"/>
      </c:catAx>
      <c:valAx>
        <c:axId val="17433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4334304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ayout>
        <c:manualLayout>
          <c:xMode val="edge"/>
          <c:yMode val="edge"/>
          <c:x val="0.8834456959929915"/>
          <c:y val="7.1597122464292895E-2"/>
          <c:w val="0.10745882552632609"/>
          <c:h val="0.76229523535672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2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50800" dist="50800" dir="5400000" algn="ctr" rotWithShape="0">
        <a:schemeClr val="bg2">
          <a:lumMod val="90000"/>
        </a:schemeClr>
      </a:outerShdw>
    </a:effectLst>
    <a:scene3d>
      <a:camera prst="orthographicFront"/>
      <a:lightRig rig="threePt" dir="t"/>
    </a:scene3d>
    <a:sp3d>
      <a:bevelT w="114300" prst="hardEdge"/>
    </a:sp3d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269579397813364E-2"/>
          <c:y val="3.5756907198194431E-2"/>
          <c:w val="0.88089869718666114"/>
          <c:h val="0.82381376241013349"/>
        </c:manualLayout>
      </c:layout>
      <c:bar3DChart>
        <c:barDir val="col"/>
        <c:grouping val="clustered"/>
        <c:varyColors val="1"/>
        <c:ser>
          <c:idx val="1"/>
          <c:order val="0"/>
          <c:invertIfNegative val="0"/>
          <c:dLbls>
            <c:dLbl>
              <c:idx val="0"/>
              <c:layout>
                <c:manualLayout>
                  <c:x val="-4.5351473922902496E-3"/>
                  <c:y val="-5.797101449275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FFB-CC4A-A520-A492410CCEFB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0702947845804991E-3"/>
                  <c:y val="-5.797101449275356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1.230.239.146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FFB-CC4A-A520-A492410CCEFB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5117157974300832E-3"/>
                  <c:y val="-5.152979066022544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869.509.600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FFB-CC4A-A520-A492410CCEFB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Plan1!$F$1:$H$2</c:f>
              <c:multiLvlStrCache>
                <c:ptCount val="3"/>
                <c:lvl>
                  <c:pt idx="0">
                    <c:v>2020</c:v>
                  </c:pt>
                  <c:pt idx="1">
                    <c:v>MONETÁRIO</c:v>
                  </c:pt>
                  <c:pt idx="2">
                    <c:v>(F-G)</c:v>
                  </c:pt>
                </c:lvl>
                <c:lvl>
                  <c:pt idx="0">
                    <c:v>CENÁRIO IDEAL</c:v>
                  </c:pt>
                  <c:pt idx="1">
                    <c:v> REFERENCIAL</c:v>
                  </c:pt>
                  <c:pt idx="2">
                    <c:v>DEMANDA REPRIMIDA</c:v>
                  </c:pt>
                </c:lvl>
              </c:multiLvlStrCache>
            </c:multiLvlStrRef>
          </c:cat>
          <c:val>
            <c:numRef>
              <c:f>Plan1!$F$14:$H$14</c:f>
              <c:numCache>
                <c:formatCode>#,##0</c:formatCode>
                <c:ptCount val="3"/>
                <c:pt idx="0">
                  <c:v>2076725544</c:v>
                </c:pt>
                <c:pt idx="1">
                  <c:v>1207215943.9980001</c:v>
                </c:pt>
                <c:pt idx="2">
                  <c:v>892532802.00199997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FFB-CC4A-A520-A492410CCE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9108272"/>
        <c:axId val="299108832"/>
        <c:axId val="0"/>
      </c:bar3DChart>
      <c:catAx>
        <c:axId val="299108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99108832"/>
        <c:crosses val="autoZero"/>
        <c:auto val="1"/>
        <c:lblAlgn val="ctr"/>
        <c:lblOffset val="100"/>
        <c:noMultiLvlLbl val="0"/>
      </c:catAx>
      <c:valAx>
        <c:axId val="299108832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299108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Plan1!$A$4:$A$13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Plan1!$F$4:$F$13</c:f>
              <c:numCache>
                <c:formatCode>#,##0</c:formatCode>
                <c:ptCount val="10"/>
                <c:pt idx="0">
                  <c:v>581525544</c:v>
                </c:pt>
                <c:pt idx="1">
                  <c:v>1061400000</c:v>
                </c:pt>
                <c:pt idx="2">
                  <c:v>30000000</c:v>
                </c:pt>
                <c:pt idx="3">
                  <c:v>10000000</c:v>
                </c:pt>
                <c:pt idx="4">
                  <c:v>17500000</c:v>
                </c:pt>
                <c:pt idx="5">
                  <c:v>72000000</c:v>
                </c:pt>
                <c:pt idx="6">
                  <c:v>150000000</c:v>
                </c:pt>
                <c:pt idx="7">
                  <c:v>104000000</c:v>
                </c:pt>
                <c:pt idx="9">
                  <c:v>50300000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0B-4346-B1C6-0B54C22C0E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Plan1!$F$1:$F$2</c:f>
              <c:strCache>
                <c:ptCount val="1"/>
                <c:pt idx="0">
                  <c:v>CENÁRIO IDEAL 2020</c:v>
                </c:pt>
              </c:strCache>
            </c:strRef>
          </c:tx>
          <c:invertIfNegative val="0"/>
          <c:cat>
            <c:strRef>
              <c:f>Plan1!$A$3:$A$13</c:f>
              <c:strCache>
                <c:ptCount val="11"/>
                <c:pt idx="1">
                  <c:v>DATAPREV</c:v>
                </c:pt>
                <c:pt idx="2">
                  <c:v>FUNCIONAMENTO DAS UNIDADES</c:v>
                </c:pt>
                <c:pt idx="3">
                  <c:v>REFORMAS DAS UNIDADES</c:v>
                </c:pt>
                <c:pt idx="4">
                  <c:v>INSTALAÇÃO DE UNIDADES</c:v>
                </c:pt>
                <c:pt idx="5">
                  <c:v>CAPACITAÇÃO</c:v>
                </c:pt>
                <c:pt idx="6">
                  <c:v>REC.DO DIREITO/PERÍCIA MÉDICA/REAB.PROFIS.</c:v>
                </c:pt>
                <c:pt idx="7">
                  <c:v>CANAL 135</c:v>
                </c:pt>
                <c:pt idx="8">
                  <c:v>ADMINISTRAÇÃO DA UNIDADE / ECT CARTAS SEGURADOS</c:v>
                </c:pt>
                <c:pt idx="9">
                  <c:v>e-Social</c:v>
                </c:pt>
                <c:pt idx="10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Plan1!$F$3:$F$13</c:f>
              <c:numCache>
                <c:formatCode>#,##0</c:formatCode>
                <c:ptCount val="11"/>
                <c:pt idx="0" formatCode="General">
                  <c:v>0</c:v>
                </c:pt>
                <c:pt idx="1">
                  <c:v>581525544</c:v>
                </c:pt>
                <c:pt idx="2">
                  <c:v>1061400000</c:v>
                </c:pt>
                <c:pt idx="3">
                  <c:v>30000000</c:v>
                </c:pt>
                <c:pt idx="4">
                  <c:v>10000000</c:v>
                </c:pt>
                <c:pt idx="5">
                  <c:v>17500000</c:v>
                </c:pt>
                <c:pt idx="6">
                  <c:v>72000000</c:v>
                </c:pt>
                <c:pt idx="7">
                  <c:v>150000000</c:v>
                </c:pt>
                <c:pt idx="8">
                  <c:v>104000000</c:v>
                </c:pt>
                <c:pt idx="10">
                  <c:v>50300000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3D-EB4A-8504-6A92AF70039F}"/>
            </c:ext>
          </c:extLst>
        </c:ser>
        <c:ser>
          <c:idx val="1"/>
          <c:order val="1"/>
          <c:tx>
            <c:strRef>
              <c:f>Plan1!$G$1:$G$2</c:f>
              <c:strCache>
                <c:ptCount val="1"/>
                <c:pt idx="0">
                  <c:v> REFERENCIAL MONETÁRIO</c:v>
                </c:pt>
              </c:strCache>
            </c:strRef>
          </c:tx>
          <c:invertIfNegative val="0"/>
          <c:cat>
            <c:strRef>
              <c:f>Plan1!$A$3:$A$13</c:f>
              <c:strCache>
                <c:ptCount val="11"/>
                <c:pt idx="1">
                  <c:v>DATAPREV</c:v>
                </c:pt>
                <c:pt idx="2">
                  <c:v>FUNCIONAMENTO DAS UNIDADES</c:v>
                </c:pt>
                <c:pt idx="3">
                  <c:v>REFORMAS DAS UNIDADES</c:v>
                </c:pt>
                <c:pt idx="4">
                  <c:v>INSTALAÇÃO DE UNIDADES</c:v>
                </c:pt>
                <c:pt idx="5">
                  <c:v>CAPACITAÇÃO</c:v>
                </c:pt>
                <c:pt idx="6">
                  <c:v>REC.DO DIREITO/PERÍCIA MÉDICA/REAB.PROFIS.</c:v>
                </c:pt>
                <c:pt idx="7">
                  <c:v>CANAL 135</c:v>
                </c:pt>
                <c:pt idx="8">
                  <c:v>ADMINISTRAÇÃO DA UNIDADE / ECT CARTAS SEGURADOS</c:v>
                </c:pt>
                <c:pt idx="9">
                  <c:v>e-Social</c:v>
                </c:pt>
                <c:pt idx="10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Plan1!$G$3:$G$13</c:f>
              <c:numCache>
                <c:formatCode>#,##0</c:formatCode>
                <c:ptCount val="11"/>
                <c:pt idx="0" formatCode="General">
                  <c:v>0</c:v>
                </c:pt>
                <c:pt idx="1">
                  <c:v>171851374</c:v>
                </c:pt>
                <c:pt idx="2">
                  <c:v>776099492</c:v>
                </c:pt>
                <c:pt idx="3">
                  <c:v>9300383</c:v>
                </c:pt>
                <c:pt idx="4">
                  <c:v>1000000</c:v>
                </c:pt>
                <c:pt idx="5">
                  <c:v>6964970</c:v>
                </c:pt>
                <c:pt idx="6">
                  <c:v>34750134.998000003</c:v>
                </c:pt>
                <c:pt idx="7">
                  <c:v>104735724</c:v>
                </c:pt>
                <c:pt idx="8">
                  <c:v>69255001</c:v>
                </c:pt>
                <c:pt idx="9">
                  <c:v>23023202</c:v>
                </c:pt>
                <c:pt idx="10">
                  <c:v>10235663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33D-EB4A-8504-6A92AF70039F}"/>
            </c:ext>
          </c:extLst>
        </c:ser>
        <c:ser>
          <c:idx val="2"/>
          <c:order val="2"/>
          <c:tx>
            <c:strRef>
              <c:f>Plan1!$H$1:$H$2</c:f>
              <c:strCache>
                <c:ptCount val="1"/>
                <c:pt idx="0">
                  <c:v>DEMANDA REPRIMIDA (F-G)</c:v>
                </c:pt>
              </c:strCache>
            </c:strRef>
          </c:tx>
          <c:invertIfNegative val="0"/>
          <c:cat>
            <c:strRef>
              <c:f>Plan1!$A$3:$A$13</c:f>
              <c:strCache>
                <c:ptCount val="11"/>
                <c:pt idx="1">
                  <c:v>DATAPREV</c:v>
                </c:pt>
                <c:pt idx="2">
                  <c:v>FUNCIONAMENTO DAS UNIDADES</c:v>
                </c:pt>
                <c:pt idx="3">
                  <c:v>REFORMAS DAS UNIDADES</c:v>
                </c:pt>
                <c:pt idx="4">
                  <c:v>INSTALAÇÃO DE UNIDADES</c:v>
                </c:pt>
                <c:pt idx="5">
                  <c:v>CAPACITAÇÃO</c:v>
                </c:pt>
                <c:pt idx="6">
                  <c:v>REC.DO DIREITO/PERÍCIA MÉDICA/REAB.PROFIS.</c:v>
                </c:pt>
                <c:pt idx="7">
                  <c:v>CANAL 135</c:v>
                </c:pt>
                <c:pt idx="8">
                  <c:v>ADMINISTRAÇÃO DA UNIDADE / ECT CARTAS SEGURADOS</c:v>
                </c:pt>
                <c:pt idx="9">
                  <c:v>e-Social</c:v>
                </c:pt>
                <c:pt idx="10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Plan1!$H$3:$H$13</c:f>
              <c:numCache>
                <c:formatCode>#,##0</c:formatCode>
                <c:ptCount val="11"/>
                <c:pt idx="1">
                  <c:v>409674170</c:v>
                </c:pt>
                <c:pt idx="2">
                  <c:v>285300508</c:v>
                </c:pt>
                <c:pt idx="3">
                  <c:v>20699617</c:v>
                </c:pt>
                <c:pt idx="4">
                  <c:v>9000000</c:v>
                </c:pt>
                <c:pt idx="5">
                  <c:v>10535030</c:v>
                </c:pt>
                <c:pt idx="6">
                  <c:v>37249865.001999997</c:v>
                </c:pt>
                <c:pt idx="7">
                  <c:v>45264276</c:v>
                </c:pt>
                <c:pt idx="8">
                  <c:v>34744999</c:v>
                </c:pt>
                <c:pt idx="10">
                  <c:v>40064337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33D-EB4A-8504-6A92AF7003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9261232"/>
        <c:axId val="299261792"/>
        <c:axId val="0"/>
      </c:bar3DChart>
      <c:catAx>
        <c:axId val="299261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99261792"/>
        <c:crosses val="autoZero"/>
        <c:auto val="1"/>
        <c:lblAlgn val="ctr"/>
        <c:lblOffset val="100"/>
        <c:noMultiLvlLbl val="0"/>
      </c:catAx>
      <c:valAx>
        <c:axId val="299261792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2992612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1"/>
          <c:order val="0"/>
          <c:invertIfNegative val="0"/>
          <c:dLbls>
            <c:dLbl>
              <c:idx val="0"/>
              <c:layout>
                <c:manualLayout>
                  <c:x val="2.3995822081749042E-2"/>
                  <c:y val="-4.4092323075213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 wrap="square" lIns="38100" tIns="19050" rIns="38100" bIns="19050" anchor="t" anchorCtr="0">
                  <a:spAutoFit/>
                </a:bodyPr>
                <a:lstStyle/>
                <a:p>
                  <a:pPr>
                    <a:defRPr sz="1400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CDC-4B9C-9923-D634CC1289FA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639540428992386E-2"/>
                  <c:y val="-5.2359633651816465E-2"/>
                </c:manualLayout>
              </c:layout>
              <c:tx>
                <c:rich>
                  <a:bodyPr vertOverflow="overflow" horzOverflow="overflow" wrap="square" lIns="38100" tIns="19050" rIns="38100" bIns="19050" anchor="t" anchorCtr="0">
                    <a:spAutoFit/>
                  </a:bodyPr>
                  <a:lstStyle/>
                  <a:p>
                    <a:pPr>
                      <a:defRPr sz="1400"/>
                    </a:pPr>
                    <a:fld id="{3806011C-F9F1-4DCD-A153-67C857DE7E36}" type="VALUE">
                      <a:rPr lang="en-US" sz="1400"/>
                      <a:pPr>
                        <a:defRPr sz="1400"/>
                      </a:pPr>
                      <a:t>[VALOR]</a:t>
                    </a:fld>
                    <a:endParaRPr lang="pt-BR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CDC-4B9C-9923-D634CC1289FA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2.3995822081749042E-2"/>
                  <c:y val="-4.960386345961560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 wrap="square" lIns="38100" tIns="19050" rIns="38100" bIns="19050" anchor="t" anchorCtr="0">
                  <a:spAutoFit/>
                </a:bodyPr>
                <a:lstStyle/>
                <a:p>
                  <a:pPr>
                    <a:defRPr sz="1400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CDC-4B9C-9923-D634CC1289FA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Plan1!$F$1:$H$2</c:f>
              <c:multiLvlStrCache>
                <c:ptCount val="3"/>
                <c:lvl>
                  <c:pt idx="0">
                    <c:v>2020</c:v>
                  </c:pt>
                  <c:pt idx="1">
                    <c:v>MONETÁRIO</c:v>
                  </c:pt>
                  <c:pt idx="2">
                    <c:v>(F-G)</c:v>
                  </c:pt>
                </c:lvl>
                <c:lvl>
                  <c:pt idx="0">
                    <c:v>CENÁRIO IDEAL</c:v>
                  </c:pt>
                  <c:pt idx="1">
                    <c:v> REFERENCIAL</c:v>
                  </c:pt>
                  <c:pt idx="2">
                    <c:v>DEMANDA REPRIMIDA</c:v>
                  </c:pt>
                </c:lvl>
              </c:multiLvlStrCache>
            </c:multiLvlStrRef>
          </c:cat>
          <c:val>
            <c:numRef>
              <c:f>Plan1!$F$4:$H$4</c:f>
              <c:numCache>
                <c:formatCode>#,##0</c:formatCode>
                <c:ptCount val="3"/>
                <c:pt idx="0">
                  <c:v>581525544</c:v>
                </c:pt>
                <c:pt idx="1">
                  <c:v>171851374</c:v>
                </c:pt>
                <c:pt idx="2">
                  <c:v>409674170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FE1-7E47-9DC5-4F55FC3486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99264032"/>
        <c:axId val="299264592"/>
        <c:axId val="0"/>
      </c:bar3DChart>
      <c:catAx>
        <c:axId val="2992640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99264592"/>
        <c:crosses val="autoZero"/>
        <c:auto val="1"/>
        <c:lblAlgn val="ctr"/>
        <c:lblOffset val="100"/>
        <c:noMultiLvlLbl val="0"/>
      </c:catAx>
      <c:valAx>
        <c:axId val="29926459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992640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dirty="0"/>
              <a:t>PREVIDÊNCIA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A688-FE56-46C0-997F-BF0A16FB8A36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31B5-0624-4B58-B8F8-BEABCF70B22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99015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dirty="0"/>
              <a:t>PREVIDÊNCIA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C83E8-3B4D-4FA1-B120-7D6FC7B73C45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5AE6D-DEBD-46DC-BC9B-D53C9264BF1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877510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5AE6D-DEBD-46DC-BC9B-D53C9264BF11}" type="slidenum">
              <a:rPr lang="pt-BR" smtClean="0"/>
              <a:pPr/>
              <a:t>1</a:t>
            </a:fld>
            <a:endParaRPr lang="pt-BR"/>
          </a:p>
        </p:txBody>
      </p:sp>
      <p:sp>
        <p:nvSpPr>
          <p:cNvPr id="5" name="Espaço Reservado para Cabeçalh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 dirty="0"/>
              <a:t>PREVIDÊNCIA</a:t>
            </a:r>
          </a:p>
        </p:txBody>
      </p:sp>
    </p:spTree>
    <p:extLst>
      <p:ext uri="{BB962C8B-B14F-4D97-AF65-F5344CB8AC3E}">
        <p14:creationId xmlns:p14="http://schemas.microsoft.com/office/powerpoint/2010/main" val="232858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814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678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343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467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476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240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8117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123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7351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68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437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2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Planilha_do_Microsoft_Excel1.xls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Planilha_do_Microsoft_Excel3.xlsx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1738" y="894107"/>
            <a:ext cx="11666483" cy="170625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pt-BR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Elaboração do Projeto de Lei Orçamentária Anual - 2020</a:t>
            </a:r>
            <a:endParaRPr lang="pt-BR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0607" y="3308808"/>
            <a:ext cx="11596743" cy="298441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r>
              <a:rPr lang="pt-BR" sz="71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Previdência</a:t>
            </a:r>
          </a:p>
          <a:p>
            <a:endParaRPr lang="pt-BR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t-BR" sz="4300" b="1" dirty="0">
                <a:solidFill>
                  <a:srgbClr val="12028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Proposta Orçamentária - 2020</a:t>
            </a:r>
          </a:p>
          <a:p>
            <a:endParaRPr lang="pt-BR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t-BR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Agosto - 2019</a:t>
            </a:r>
            <a:endParaRPr lang="pt-BR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-214489" y="0"/>
            <a:ext cx="21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60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947007" y="3303603"/>
            <a:ext cx="247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;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20"/>
          <a:stretch/>
        </p:blipFill>
        <p:spPr>
          <a:xfrm>
            <a:off x="24618" y="1354028"/>
            <a:ext cx="12141981" cy="4591505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2040403" y="653632"/>
            <a:ext cx="83583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Estrutura -  Ministério da Economia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5327995" y="5945533"/>
            <a:ext cx="0" cy="3067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tângulo 9"/>
          <p:cNvSpPr/>
          <p:nvPr/>
        </p:nvSpPr>
        <p:spPr>
          <a:xfrm>
            <a:off x="3703144" y="6059834"/>
            <a:ext cx="1313411" cy="49961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u="sng"/>
          </a:p>
        </p:txBody>
      </p:sp>
      <p:sp>
        <p:nvSpPr>
          <p:cNvPr id="11" name="Retângulo 10"/>
          <p:cNvSpPr/>
          <p:nvPr/>
        </p:nvSpPr>
        <p:spPr>
          <a:xfrm>
            <a:off x="3751465" y="6048032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Secretaria de </a:t>
            </a:r>
          </a:p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Previdência</a:t>
            </a:r>
            <a:endParaRPr lang="pt-BR" sz="1400" b="1" u="sng" dirty="0">
              <a:solidFill>
                <a:schemeClr val="accent5">
                  <a:lumMod val="75000"/>
                </a:schemeClr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5639436" y="6068301"/>
            <a:ext cx="1313411" cy="49961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u="sng"/>
          </a:p>
        </p:txBody>
      </p:sp>
      <p:sp>
        <p:nvSpPr>
          <p:cNvPr id="16" name="Retângulo 15"/>
          <p:cNvSpPr/>
          <p:nvPr/>
        </p:nvSpPr>
        <p:spPr>
          <a:xfrm>
            <a:off x="5687757" y="6056499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Secretaria de </a:t>
            </a:r>
          </a:p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Trabalho</a:t>
            </a:r>
            <a:endParaRPr lang="pt-BR" sz="1400" b="1" u="sng" dirty="0">
              <a:solidFill>
                <a:schemeClr val="accent5">
                  <a:lumMod val="75000"/>
                </a:schemeClr>
              </a:solidFill>
              <a:latin typeface="Berlin Sans FB Demi" panose="020E0802020502020306" pitchFamily="34" charset="0"/>
            </a:endParaRPr>
          </a:p>
        </p:txBody>
      </p:sp>
      <p:cxnSp>
        <p:nvCxnSpPr>
          <p:cNvPr id="17" name="Conector reto 16"/>
          <p:cNvCxnSpPr/>
          <p:nvPr/>
        </p:nvCxnSpPr>
        <p:spPr>
          <a:xfrm flipH="1">
            <a:off x="5016555" y="6252251"/>
            <a:ext cx="31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/>
          <p:nvPr/>
        </p:nvCxnSpPr>
        <p:spPr>
          <a:xfrm flipH="1">
            <a:off x="5310583" y="6246555"/>
            <a:ext cx="31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052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617" y="2812248"/>
            <a:ext cx="10360765" cy="156885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Despesas Obrigatórias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061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93186" y="2071859"/>
            <a:ext cx="9205627" cy="271428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Fundo do Regime Geral da</a:t>
            </a:r>
          </a:p>
          <a:p>
            <a:pPr algn="ctr" defTabSz="854075">
              <a:defRPr/>
            </a:pPr>
            <a:endParaRPr lang="pt-BR" sz="5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 defTabSz="854075">
              <a:defRPr/>
            </a:pPr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Previdência Social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06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FRGPS  -  2018 x 2019 x 2020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/>
          </p:nvPr>
        </p:nvGraphicFramePr>
        <p:xfrm>
          <a:off x="420795" y="5081477"/>
          <a:ext cx="10515601" cy="1161058"/>
        </p:xfrm>
        <a:graphic>
          <a:graphicData uri="http://schemas.openxmlformats.org/drawingml/2006/table">
            <a:tbl>
              <a:tblPr/>
              <a:tblGrid>
                <a:gridCol w="31180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809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8094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8094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5470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969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Fontes: SOF-ME; SPREV-ME. </a:t>
                      </a:r>
                    </a:p>
                    <a:p>
                      <a:pPr algn="l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Elaboração: SRGPS/SPREV</a:t>
                      </a: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96931">
                <a:tc gridSpan="3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6931">
                <a:tc gridSpan="2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6931">
                <a:tc gridSpan="5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6931">
                <a:tc gridSpan="5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Objeto 4">
            <a:extLst>
              <a:ext uri="{FF2B5EF4-FFF2-40B4-BE49-F238E27FC236}">
                <a16:creationId xmlns="" xmlns:a16="http://schemas.microsoft.com/office/drawing/2014/main" id="{D79EC4E0-3BD5-294C-B626-F8CE219B7279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20795" y="1965294"/>
          <a:ext cx="10770567" cy="2084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Planilha" r:id="rId4" imgW="10172700" imgH="1968500" progId="Excel.Sheet.12">
                  <p:embed/>
                </p:oleObj>
              </mc:Choice>
              <mc:Fallback>
                <p:oleObj name="Planilha" r:id="rId4" imgW="10172700" imgH="1968500" progId="Excel.Sheet.12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="" xmlns:a16="http://schemas.microsoft.com/office/drawing/2014/main" id="{D79EC4E0-3BD5-294C-B626-F8CE219B72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0795" y="1965294"/>
                        <a:ext cx="10770567" cy="20841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1982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617" y="2812248"/>
            <a:ext cx="10360765" cy="156885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</a:t>
            </a: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Discricionárias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867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667800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/>
          </p:nvPr>
        </p:nvGraphicFramePr>
        <p:xfrm>
          <a:off x="685800" y="1730829"/>
          <a:ext cx="10978819" cy="4657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0" y="846298"/>
            <a:ext cx="12095544" cy="59503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4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Cenário Ideal x Referencial x Reprimido (</a:t>
            </a:r>
            <a:r>
              <a:rPr lang="pt-BR" sz="4000" b="1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Adm</a:t>
            </a:r>
            <a:r>
              <a:rPr lang="pt-BR" sz="4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. Direta) </a:t>
            </a:r>
          </a:p>
        </p:txBody>
      </p:sp>
    </p:spTree>
    <p:extLst>
      <p:ext uri="{BB962C8B-B14F-4D97-AF65-F5344CB8AC3E}">
        <p14:creationId xmlns:p14="http://schemas.microsoft.com/office/powerpoint/2010/main" val="3691454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TextShape 3"/>
          <p:cNvSpPr txBox="1"/>
          <p:nvPr/>
        </p:nvSpPr>
        <p:spPr>
          <a:xfrm>
            <a:off x="857160" y="812520"/>
            <a:ext cx="1087920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Cenário Ideal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Referencial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Reprimido (INSS)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/>
          </p:nvPr>
        </p:nvGraphicFramePr>
        <p:xfrm>
          <a:off x="857160" y="1457324"/>
          <a:ext cx="10207392" cy="4924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429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857160" y="717480"/>
            <a:ext cx="10477440" cy="482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/>
          </p:nvPr>
        </p:nvGraphicFramePr>
        <p:xfrm>
          <a:off x="295154" y="1199520"/>
          <a:ext cx="11633493" cy="5435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Planilha" r:id="rId4" imgW="11601413" imgH="5591039" progId="Excel.Sheet.12">
                  <p:embed/>
                </p:oleObj>
              </mc:Choice>
              <mc:Fallback>
                <p:oleObj name="Planilha" r:id="rId4" imgW="11601413" imgH="5591039" progId="Excel.Sheet.12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154" y="1199520"/>
                        <a:ext cx="11633493" cy="5435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4782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857160" y="685080"/>
            <a:ext cx="10477440" cy="4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/>
          </p:nvPr>
        </p:nvGraphicFramePr>
        <p:xfrm>
          <a:off x="407368" y="1182960"/>
          <a:ext cx="11305256" cy="5414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2874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TextShape 3"/>
          <p:cNvSpPr txBox="1"/>
          <p:nvPr/>
        </p:nvSpPr>
        <p:spPr>
          <a:xfrm>
            <a:off x="955080" y="741600"/>
            <a:ext cx="1047744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Detalhamento INSS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/>
          </p:nvPr>
        </p:nvGraphicFramePr>
        <p:xfrm>
          <a:off x="119336" y="1336320"/>
          <a:ext cx="12072424" cy="5261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5815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65988" y="1687398"/>
            <a:ext cx="11887200" cy="49906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BR" altLang="pt-BR" sz="3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Orçamento Público: </a:t>
            </a:r>
            <a:r>
              <a:rPr lang="pt-BR" altLang="pt-BR" sz="3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um instrumento legal (aprovado por Lei) contendo a previsão de receitas e a fixação de despesas a serem realizadas pelo Governo em um determinado exercício.</a:t>
            </a:r>
          </a:p>
          <a:p>
            <a:pPr algn="just"/>
            <a:endParaRPr lang="pt-BR" altLang="pt-BR" sz="3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altLang="pt-BR" sz="3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Orçamentária: </a:t>
            </a:r>
            <a:r>
              <a:rPr lang="pt-BR" altLang="pt-BR" sz="3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artigos 165 a 169 da Constituição Federal/88.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CONCEITOS</a:t>
            </a:r>
          </a:p>
        </p:txBody>
      </p:sp>
    </p:spTree>
    <p:extLst>
      <p:ext uri="{BB962C8B-B14F-4D97-AF65-F5344CB8AC3E}">
        <p14:creationId xmlns:p14="http://schemas.microsoft.com/office/powerpoint/2010/main" val="1133513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1054440" y="750600"/>
            <a:ext cx="10477440" cy="5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DATAPREV 2020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0219660"/>
              </p:ext>
            </p:extLst>
          </p:nvPr>
        </p:nvGraphicFramePr>
        <p:xfrm>
          <a:off x="1199456" y="1412776"/>
          <a:ext cx="1058517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2847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65988" y="1687398"/>
            <a:ext cx="11887200" cy="49906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algn="just"/>
            <a:r>
              <a:rPr lang="pt-BR" altLang="pt-BR" sz="3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Orçamento Fiscal: </a:t>
            </a:r>
            <a:r>
              <a:rPr lang="pt-BR" altLang="pt-BR" sz="3800" dirty="0">
                <a:latin typeface="Tahoma" pitchFamily="34" charset="0"/>
                <a:ea typeface="Tahoma" pitchFamily="34" charset="0"/>
                <a:cs typeface="Tahoma" pitchFamily="34" charset="0"/>
              </a:rPr>
              <a:t>referente aos Poderes da União, seus fundos, órgãos e entidades da administração direta e indireta, inclusive fundações instituídas e mantidas pelo Poder Público;</a:t>
            </a:r>
          </a:p>
          <a:p>
            <a:pPr algn="just"/>
            <a:endParaRPr lang="pt-BR" altLang="pt-BR" sz="3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pt-BR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Orçamento de Investimento</a:t>
            </a:r>
            <a:r>
              <a:rPr lang="pt-BR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: das empresas em que a União, direta ou indiretamente, detenha a maioria do capital social com direito a voto;</a:t>
            </a:r>
          </a:p>
          <a:p>
            <a:pPr algn="just"/>
            <a:endParaRPr lang="pt-BR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pt-BR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Orçamento da Seguridade Social</a:t>
            </a:r>
            <a:r>
              <a:rPr lang="pt-BR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: abrangendo todas as entidades e órgãos a ela vinculados, da administração direta ou indireta, bem como os fundos e fundações instituídos e mantidos</a:t>
            </a:r>
          </a:p>
          <a:p>
            <a:pPr>
              <a:buNone/>
            </a:pPr>
            <a:r>
              <a:rPr lang="pt-BR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	pelo Poder Público.</a:t>
            </a:r>
            <a:r>
              <a:rPr lang="pt-BR" sz="4000" dirty="0"/>
              <a:t/>
            </a:r>
            <a:br>
              <a:rPr lang="pt-BR" sz="4000" dirty="0"/>
            </a:br>
            <a:endParaRPr lang="pt-BR" altLang="pt-BR" sz="3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CONCEITOS</a:t>
            </a:r>
          </a:p>
        </p:txBody>
      </p:sp>
    </p:spTree>
    <p:extLst>
      <p:ext uri="{BB962C8B-B14F-4D97-AF65-F5344CB8AC3E}">
        <p14:creationId xmlns:p14="http://schemas.microsoft.com/office/powerpoint/2010/main" val="1133513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7800" y="1117600"/>
            <a:ext cx="11844868" cy="5311481"/>
          </a:xfr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FontTx/>
              <a:buNone/>
            </a:pPr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RECEITAS PÚBLICAS</a:t>
            </a:r>
          </a:p>
          <a:p>
            <a:pPr marL="0" indent="0" algn="just">
              <a:buFontTx/>
              <a:buNone/>
            </a:pPr>
            <a:r>
              <a:rPr lang="pt-BR" altLang="pt-BR" sz="3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	</a:t>
            </a:r>
          </a:p>
          <a:p>
            <a:pPr marL="0" indent="0" algn="just">
              <a:buFontTx/>
              <a:buNone/>
            </a:pP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São os ingressos de recursos financeiros nos cofres do Estado, registradas como:</a:t>
            </a: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Receitas orçamentárias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quando representam disponibilidades de recursos financeiros para o erário;  </a:t>
            </a: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Receitas extraorçamentárias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quando representam apenas entradas compensatórias. </a:t>
            </a:r>
            <a:r>
              <a:rPr lang="pt-BR" altLang="pt-BR" sz="3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0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7800" y="1117600"/>
            <a:ext cx="11844868" cy="5311481"/>
          </a:xfr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FontTx/>
              <a:buNone/>
            </a:pPr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 PÚBLICAS</a:t>
            </a:r>
          </a:p>
          <a:p>
            <a:pPr marL="0" indent="0" algn="just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FontTx/>
              <a:buNone/>
            </a:pP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Conjunto de dispêndios realizados pelos entes públicos para o funcionamento e manutenção dos serviços públicos prestados à sociedade. </a:t>
            </a:r>
            <a:r>
              <a:rPr lang="pt-BR" altLang="pt-BR" sz="3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0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Espaço Reservado para Conteúdo 2"/>
          <p:cNvSpPr>
            <a:spLocks noGrp="1"/>
          </p:cNvSpPr>
          <p:nvPr>
            <p:ph idx="1"/>
          </p:nvPr>
        </p:nvSpPr>
        <p:spPr>
          <a:xfrm>
            <a:off x="0" y="1896533"/>
            <a:ext cx="12192000" cy="4961468"/>
          </a:xfrm>
        </p:spPr>
        <p:txBody>
          <a:bodyPr/>
          <a:lstStyle/>
          <a:p>
            <a:pPr algn="just"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uma lei ordinária com validade para um exercício fiscal. A LOA autoriza as despesas da União de acordo com a previsão de arrecadação.</a:t>
            </a:r>
          </a:p>
          <a:p>
            <a:pPr marL="0" indent="0" algn="just">
              <a:buFontTx/>
              <a:buNone/>
              <a:defRPr/>
            </a:pPr>
            <a:endParaRPr lang="pt-BR" sz="3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PLOA deve ser enviado ao Congresso Nacional até 31/08 de cada ano e devolvido para sanção presidencial até o encerramento da sessão legislativa</a:t>
            </a:r>
            <a:r>
              <a:rPr lang="pt-BR" sz="31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852014" y="615464"/>
            <a:ext cx="7721600" cy="1213335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Lei Orçamentária Anual - LOA</a:t>
            </a:r>
          </a:p>
        </p:txBody>
      </p:sp>
    </p:spTree>
    <p:extLst>
      <p:ext uri="{BB962C8B-B14F-4D97-AF65-F5344CB8AC3E}">
        <p14:creationId xmlns:p14="http://schemas.microsoft.com/office/powerpoint/2010/main" val="941409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520996" y="1625600"/>
            <a:ext cx="11344940" cy="4927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buNone/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 estrutura atual as programações estão organizadas em </a:t>
            </a:r>
            <a:r>
              <a:rPr lang="pt-BR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programas de trabalho</a:t>
            </a: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que contêm informações </a:t>
            </a:r>
            <a:r>
              <a:rPr lang="pt-BR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qualitativas</a:t>
            </a: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 </a:t>
            </a:r>
            <a:r>
              <a:rPr lang="pt-BR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quantitativas</a:t>
            </a: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sejam físicas ou financeiras.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35988" y="897717"/>
            <a:ext cx="10388338" cy="72788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Estrutura da Lei Orçamentária Anual</a:t>
            </a:r>
          </a:p>
        </p:txBody>
      </p:sp>
    </p:spTree>
    <p:extLst>
      <p:ext uri="{BB962C8B-B14F-4D97-AF65-F5344CB8AC3E}">
        <p14:creationId xmlns:p14="http://schemas.microsoft.com/office/powerpoint/2010/main" val="365704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0005" y="1452283"/>
            <a:ext cx="10348856" cy="4044876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Nova Estrutura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16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3566" y="1012677"/>
            <a:ext cx="11844868" cy="5311481"/>
          </a:xfr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FontTx/>
              <a:buNone/>
            </a:pPr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Governo Atual</a:t>
            </a:r>
          </a:p>
          <a:p>
            <a:pPr marL="0" indent="0" algn="just">
              <a:buFontTx/>
              <a:buNone/>
            </a:pPr>
            <a:r>
              <a:rPr lang="pt-BR" altLang="pt-BR" sz="3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	</a:t>
            </a:r>
          </a:p>
          <a:p>
            <a:pPr marL="0" indent="0" algn="just">
              <a:buFontTx/>
              <a:buNone/>
            </a:pP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Criação do Ministério da Economia 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(MP 870)</a:t>
            </a:r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0" indent="0" algn="just"/>
            <a:endParaRPr lang="pt-BR" altLang="pt-BR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Criação da Perícia Médica Federal 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(MP 871)</a:t>
            </a:r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972408" y="3244334"/>
            <a:ext cx="247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6357201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3409</TotalTime>
  <Words>359</Words>
  <Application>Microsoft Office PowerPoint</Application>
  <PresentationFormat>Widescreen</PresentationFormat>
  <Paragraphs>84</Paragraphs>
  <Slides>20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8" baseType="lpstr">
      <vt:lpstr>Arial</vt:lpstr>
      <vt:lpstr>Berlin Sans FB Demi</vt:lpstr>
      <vt:lpstr>Calibri</vt:lpstr>
      <vt:lpstr>Calibri Light</vt:lpstr>
      <vt:lpstr>Tahoma</vt:lpstr>
      <vt:lpstr>Times New Roman</vt:lpstr>
      <vt:lpstr>Tema do Office</vt:lpstr>
      <vt:lpstr>Planilha</vt:lpstr>
      <vt:lpstr>Elaboração do Projeto de Lei Orçamentária Anual - 2020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Cenário Ideal x Referencial x Reprimido (Adm. Direta)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rogerio.lima@df.senac.br</dc:creator>
  <cp:lastModifiedBy>Zila de Jesus de Oliveira - MPS</cp:lastModifiedBy>
  <cp:revision>460</cp:revision>
  <cp:lastPrinted>2016-07-27T19:50:57Z</cp:lastPrinted>
  <dcterms:created xsi:type="dcterms:W3CDTF">2014-07-18T17:27:26Z</dcterms:created>
  <dcterms:modified xsi:type="dcterms:W3CDTF">2019-08-13T11:26:01Z</dcterms:modified>
</cp:coreProperties>
</file>