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74" r:id="rId1"/>
  </p:sldMasterIdLst>
  <p:notesMasterIdLst>
    <p:notesMasterId r:id="rId22"/>
  </p:notesMasterIdLst>
  <p:handoutMasterIdLst>
    <p:handoutMasterId r:id="rId23"/>
  </p:handoutMasterIdLst>
  <p:sldIdLst>
    <p:sldId id="301" r:id="rId2"/>
    <p:sldId id="288" r:id="rId3"/>
    <p:sldId id="320" r:id="rId4"/>
    <p:sldId id="283" r:id="rId5"/>
    <p:sldId id="321" r:id="rId6"/>
    <p:sldId id="282" r:id="rId7"/>
    <p:sldId id="284" r:id="rId8"/>
    <p:sldId id="279" r:id="rId9"/>
    <p:sldId id="307" r:id="rId10"/>
    <p:sldId id="322" r:id="rId11"/>
    <p:sldId id="317" r:id="rId12"/>
    <p:sldId id="316" r:id="rId13"/>
    <p:sldId id="330" r:id="rId14"/>
    <p:sldId id="303" r:id="rId15"/>
    <p:sldId id="324" r:id="rId16"/>
    <p:sldId id="326" r:id="rId17"/>
    <p:sldId id="325" r:id="rId18"/>
    <p:sldId id="328" r:id="rId19"/>
    <p:sldId id="327" r:id="rId20"/>
    <p:sldId id="329" r:id="rId21"/>
  </p:sldIdLst>
  <p:sldSz cx="12192000" cy="6858000"/>
  <p:notesSz cx="6797675" cy="9926638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Eli Maria Marques de Lara - MPS" initials="EMMdL-M" lastIdx="0" clrIdx="0">
    <p:extLst>
      <p:ext uri="{19B8F6BF-5375-455C-9EA6-DF929625EA0E}">
        <p15:presenceInfo xmlns:p15="http://schemas.microsoft.com/office/powerpoint/2012/main" userId="S-1-5-21-1697374388-3250189584-3178474174-22865" providerId="AD"/>
      </p:ext>
    </p:extLst>
  </p:cmAuthor>
  <p:cmAuthor id="2" name="03442404100" initials="0" lastIdx="1" clrIdx="1">
    <p:extLst>
      <p:ext uri="{19B8F6BF-5375-455C-9EA6-DF929625EA0E}">
        <p15:presenceInfo xmlns:p15="http://schemas.microsoft.com/office/powerpoint/2012/main" userId="03442404100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8080"/>
    <a:srgbClr val="FF00FF"/>
    <a:srgbClr val="00FF00"/>
    <a:srgbClr val="3366FF"/>
    <a:srgbClr val="0000FF"/>
    <a:srgbClr val="6C0000"/>
    <a:srgbClr val="990000"/>
    <a:srgbClr val="480000"/>
    <a:srgbClr val="FF5050"/>
    <a:srgbClr val="FFB9B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927" autoAdjust="0"/>
    <p:restoredTop sz="94434" autoAdjust="0"/>
  </p:normalViewPr>
  <p:slideViewPr>
    <p:cSldViewPr snapToGrid="0">
      <p:cViewPr varScale="1">
        <p:scale>
          <a:sx n="82" d="100"/>
          <a:sy n="82" d="100"/>
        </p:scale>
        <p:origin x="324" y="10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Planilha_do_Microsoft_Excel2.xlsx"/><Relationship Id="rId1" Type="http://schemas.openxmlformats.org/officeDocument/2006/relationships/themeOverride" Target="../theme/themeOverride1.xm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Pasta1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\\10.70.1.13\DPO\Proposta%202020\Apresenta&#231;&#227;o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Pasta1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\\10.70.1.13\DPO\Proposta%202020\Apresenta&#231;&#227;o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0.11025294503305921"/>
          <c:y val="6.8814844610375459E-2"/>
          <c:w val="0.77471634615474083"/>
          <c:h val="0.8198888094961657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DISCRIC!$A$40</c:f>
              <c:strCache>
                <c:ptCount val="1"/>
                <c:pt idx="0">
                  <c:v>Cenário Ideal</c:v>
                </c:pt>
              </c:strCache>
            </c:strRef>
          </c:tx>
          <c:spPr>
            <a:solidFill>
              <a:srgbClr val="0070C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 w="635000"/>
            </a:sp3d>
          </c:spPr>
          <c:invertIfNegative val="0"/>
          <c:dLbls>
            <c:dLbl>
              <c:idx val="0"/>
              <c:layout>
                <c:manualLayout>
                  <c:x val="2.0913443593350442E-2"/>
                  <c:y val="-7.666506562107051E-3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-3000000" spcFirstLastPara="1" vertOverflow="ellipsis" wrap="square" lIns="38100" tIns="19050" rIns="38100" bIns="19050" anchor="t" anchorCtr="0">
                  <a:spAutoFit/>
                </a:bodyPr>
                <a:lstStyle/>
                <a:p>
                  <a:pPr>
                    <a:defRPr sz="18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pt-B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0-3598-034F-B461-062BD8AA2620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-30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DISCRIC!$B$38:$B$39</c:f>
              <c:strCache>
                <c:ptCount val="1"/>
                <c:pt idx="0">
                  <c:v>Total</c:v>
                </c:pt>
              </c:strCache>
            </c:strRef>
          </c:cat>
          <c:val>
            <c:numRef>
              <c:f>DISCRIC!$B$40</c:f>
              <c:numCache>
                <c:formatCode>#,##0</c:formatCode>
                <c:ptCount val="1"/>
                <c:pt idx="0">
                  <c:v>85361229.159999996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3598-034F-B461-062BD8AA2620}"/>
            </c:ext>
          </c:extLst>
        </c:ser>
        <c:ser>
          <c:idx val="1"/>
          <c:order val="1"/>
          <c:tx>
            <c:strRef>
              <c:f>DISCRIC!$A$41</c:f>
              <c:strCache>
                <c:ptCount val="1"/>
                <c:pt idx="0">
                  <c:v>Referencial</c:v>
                </c:pt>
              </c:strCache>
            </c:strRef>
          </c:tx>
          <c:spPr>
            <a:solidFill>
              <a:srgbClr val="00B05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 w="635000"/>
            </a:sp3d>
          </c:spPr>
          <c:invertIfNegative val="0"/>
          <c:dLbls>
            <c:dLbl>
              <c:idx val="0"/>
              <c:layout>
                <c:manualLayout>
                  <c:x val="3.3101254897914663E-2"/>
                  <c:y val="-1.533301312421410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3598-034F-B461-062BD8AA2620}"/>
                </c:ext>
                <c:ext xmlns:c15="http://schemas.microsoft.com/office/drawing/2012/chart" uri="{CE6537A1-D6FC-4f65-9D91-7224C49458BB}"/>
              </c:extLst>
            </c:dLbl>
            <c:spPr>
              <a:solidFill>
                <a:schemeClr val="bg1"/>
              </a:solidFill>
              <a:ln>
                <a:noFill/>
              </a:ln>
              <a:effectLst/>
            </c:spPr>
            <c:txPr>
              <a:bodyPr rot="-30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DISCRIC!$B$38:$B$39</c:f>
              <c:strCache>
                <c:ptCount val="1"/>
                <c:pt idx="0">
                  <c:v>Total</c:v>
                </c:pt>
              </c:strCache>
            </c:strRef>
          </c:cat>
          <c:val>
            <c:numRef>
              <c:f>DISCRIC!$B$41</c:f>
              <c:numCache>
                <c:formatCode>#,##0</c:formatCode>
                <c:ptCount val="1"/>
                <c:pt idx="0">
                  <c:v>44941964.640000001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3598-034F-B461-062BD8AA2620}"/>
            </c:ext>
          </c:extLst>
        </c:ser>
        <c:ser>
          <c:idx val="2"/>
          <c:order val="2"/>
          <c:tx>
            <c:strRef>
              <c:f>DISCRIC!$A$42</c:f>
              <c:strCache>
                <c:ptCount val="1"/>
                <c:pt idx="0">
                  <c:v>Reprimido</c:v>
                </c:pt>
              </c:strCache>
            </c:strRef>
          </c:tx>
          <c:spPr>
            <a:solidFill>
              <a:srgbClr val="FF000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c:spPr>
          <c:invertIfNegative val="0"/>
          <c:dLbls>
            <c:dLbl>
              <c:idx val="0"/>
              <c:layout>
                <c:manualLayout>
                  <c:x val="3.0604436277707994E-2"/>
                  <c:y val="-3.066602624842830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3598-034F-B461-062BD8AA2620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-30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DISCRIC!$B$38:$B$39</c:f>
              <c:strCache>
                <c:ptCount val="1"/>
                <c:pt idx="0">
                  <c:v>Total</c:v>
                </c:pt>
              </c:strCache>
            </c:strRef>
          </c:cat>
          <c:val>
            <c:numRef>
              <c:f>DISCRIC!$B$42</c:f>
              <c:numCache>
                <c:formatCode>#,##0</c:formatCode>
                <c:ptCount val="1"/>
                <c:pt idx="0">
                  <c:v>40419264.519999996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3598-034F-B461-062BD8AA262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5"/>
        <c:axId val="174334304"/>
        <c:axId val="174334864"/>
      </c:barChart>
      <c:catAx>
        <c:axId val="174334304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174334864"/>
        <c:crosses val="autoZero"/>
        <c:auto val="1"/>
        <c:lblAlgn val="ctr"/>
        <c:lblOffset val="100"/>
        <c:noMultiLvlLbl val="0"/>
      </c:catAx>
      <c:valAx>
        <c:axId val="17433486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174334304"/>
        <c:crosses val="autoZero"/>
        <c:crossBetween val="between"/>
      </c:valAx>
      <c:spPr>
        <a:solidFill>
          <a:schemeClr val="bg1"/>
        </a:solidFill>
        <a:ln>
          <a:noFill/>
        </a:ln>
        <a:effectLst/>
      </c:spPr>
    </c:plotArea>
    <c:legend>
      <c:legendPos val="b"/>
      <c:legendEntry>
        <c:idx val="1"/>
        <c:txPr>
          <a:bodyPr rot="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</c:legendEntry>
      <c:layout>
        <c:manualLayout>
          <c:xMode val="edge"/>
          <c:yMode val="edge"/>
          <c:x val="0.8834456959929915"/>
          <c:y val="7.1597122464292895E-2"/>
          <c:w val="0.10745882552632609"/>
          <c:h val="0.762295235356721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t-BR"/>
        </a:p>
      </c:txPr>
    </c:legend>
    <c:plotVisOnly val="1"/>
    <c:dispBlanksAs val="gap"/>
    <c:showDLblsOverMax val="0"/>
  </c:chart>
  <c:spPr>
    <a:solidFill>
      <a:schemeClr val="bg2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>
      <a:outerShdw blurRad="50800" dist="50800" dir="5400000" algn="ctr" rotWithShape="0">
        <a:schemeClr val="bg2">
          <a:lumMod val="90000"/>
        </a:schemeClr>
      </a:outerShdw>
    </a:effectLst>
    <a:scene3d>
      <a:camera prst="orthographicFront"/>
      <a:lightRig rig="threePt" dir="t"/>
    </a:scene3d>
    <a:sp3d>
      <a:bevelT w="114300" prst="hardEdge"/>
    </a:sp3d>
  </c:spPr>
  <c:txPr>
    <a:bodyPr/>
    <a:lstStyle/>
    <a:p>
      <a:pPr>
        <a:defRPr/>
      </a:pPr>
      <a:endParaRPr lang="pt-BR"/>
    </a:p>
  </c:txPr>
  <c:externalData r:id="rId2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8.5269579397813364E-2"/>
          <c:y val="3.5756907198194431E-2"/>
          <c:w val="0.88089869718666114"/>
          <c:h val="0.82381376241013349"/>
        </c:manualLayout>
      </c:layout>
      <c:bar3DChart>
        <c:barDir val="col"/>
        <c:grouping val="clustered"/>
        <c:varyColors val="1"/>
        <c:ser>
          <c:idx val="1"/>
          <c:order val="0"/>
          <c:invertIfNegative val="0"/>
          <c:dLbls>
            <c:dLbl>
              <c:idx val="0"/>
              <c:layout>
                <c:manualLayout>
                  <c:x val="-4.5351473922902496E-3"/>
                  <c:y val="-5.797101449275362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0-DFFB-CC4A-A520-A492410CCEFB}"/>
                </c:ex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9.0702947845804991E-3"/>
                  <c:y val="-5.7971014492753561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1.230.239.146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DFFB-CC4A-A520-A492410CCEFB}"/>
                </c:ex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-1.5117157974300832E-3"/>
                  <c:y val="-5.1529790660225443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869.509.600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DFFB-CC4A-A520-A492410CCEFB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multiLvlStrRef>
              <c:f>Plan1!$F$1:$H$2</c:f>
              <c:multiLvlStrCache>
                <c:ptCount val="3"/>
                <c:lvl>
                  <c:pt idx="0">
                    <c:v>2020</c:v>
                  </c:pt>
                  <c:pt idx="1">
                    <c:v>MONETÁRIO</c:v>
                  </c:pt>
                  <c:pt idx="2">
                    <c:v>(F-G)</c:v>
                  </c:pt>
                </c:lvl>
                <c:lvl>
                  <c:pt idx="0">
                    <c:v>CENÁRIO IDEAL</c:v>
                  </c:pt>
                  <c:pt idx="1">
                    <c:v> REFERENCIAL</c:v>
                  </c:pt>
                  <c:pt idx="2">
                    <c:v>DEMANDA REPRIMIDA</c:v>
                  </c:pt>
                </c:lvl>
              </c:multiLvlStrCache>
            </c:multiLvlStrRef>
          </c:cat>
          <c:val>
            <c:numRef>
              <c:f>Plan1!$F$14:$H$14</c:f>
              <c:numCache>
                <c:formatCode>#,##0</c:formatCode>
                <c:ptCount val="3"/>
                <c:pt idx="0">
                  <c:v>2076725544</c:v>
                </c:pt>
                <c:pt idx="1">
                  <c:v>1207215943.9980001</c:v>
                </c:pt>
                <c:pt idx="2">
                  <c:v>892532802.00199997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DFFB-CC4A-A520-A492410CCEF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299108272"/>
        <c:axId val="299108832"/>
        <c:axId val="0"/>
      </c:bar3DChart>
      <c:catAx>
        <c:axId val="299108272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299108832"/>
        <c:crosses val="autoZero"/>
        <c:auto val="1"/>
        <c:lblAlgn val="ctr"/>
        <c:lblOffset val="100"/>
        <c:noMultiLvlLbl val="0"/>
      </c:catAx>
      <c:valAx>
        <c:axId val="299108832"/>
        <c:scaling>
          <c:orientation val="minMax"/>
        </c:scaling>
        <c:delete val="0"/>
        <c:axPos val="l"/>
        <c:majorGridlines/>
        <c:numFmt formatCode="#,##0.00" sourceLinked="0"/>
        <c:majorTickMark val="out"/>
        <c:minorTickMark val="none"/>
        <c:tickLblPos val="nextTo"/>
        <c:crossAx val="299108272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explosion val="25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1"/>
            <c:showSerName val="0"/>
            <c:showPercent val="1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/>
            </c:extLst>
          </c:dLbls>
          <c:cat>
            <c:strRef>
              <c:f>Plan1!$A$4:$A$13</c:f>
              <c:strCache>
                <c:ptCount val="10"/>
                <c:pt idx="0">
                  <c:v>DATAPREV</c:v>
                </c:pt>
                <c:pt idx="1">
                  <c:v>FUNCIONAMENTO DAS UNIDADES</c:v>
                </c:pt>
                <c:pt idx="2">
                  <c:v>REFORMAS DAS UNIDADES</c:v>
                </c:pt>
                <c:pt idx="3">
                  <c:v>INSTALAÇÃO DE UNIDADES</c:v>
                </c:pt>
                <c:pt idx="4">
                  <c:v>CAPACITAÇÃO</c:v>
                </c:pt>
                <c:pt idx="5">
                  <c:v>REC.DO DIREITO/PERÍCIA MÉDICA/REAB.PROFIS.</c:v>
                </c:pt>
                <c:pt idx="6">
                  <c:v>CANAL 135</c:v>
                </c:pt>
                <c:pt idx="7">
                  <c:v>ADMINISTRAÇÃO DA UNIDADE / ECT CARTAS SEGURADOS</c:v>
                </c:pt>
                <c:pt idx="8">
                  <c:v>e-Social</c:v>
                </c:pt>
                <c:pt idx="9">
                  <c:v>DEMAIS (SIRC, Auditoria, Gestão da Melhoria, Gestão da Informação, Desimobilização e Defesa Judicial)</c:v>
                </c:pt>
              </c:strCache>
            </c:strRef>
          </c:cat>
          <c:val>
            <c:numRef>
              <c:f>Plan1!$F$4:$F$13</c:f>
              <c:numCache>
                <c:formatCode>#,##0</c:formatCode>
                <c:ptCount val="10"/>
                <c:pt idx="0">
                  <c:v>581525544</c:v>
                </c:pt>
                <c:pt idx="1">
                  <c:v>1061400000</c:v>
                </c:pt>
                <c:pt idx="2">
                  <c:v>30000000</c:v>
                </c:pt>
                <c:pt idx="3">
                  <c:v>10000000</c:v>
                </c:pt>
                <c:pt idx="4">
                  <c:v>17500000</c:v>
                </c:pt>
                <c:pt idx="5">
                  <c:v>72000000</c:v>
                </c:pt>
                <c:pt idx="6">
                  <c:v>150000000</c:v>
                </c:pt>
                <c:pt idx="7">
                  <c:v>104000000</c:v>
                </c:pt>
                <c:pt idx="9">
                  <c:v>50300000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450B-4346-B1C6-0B54C22C0E8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Plan1!$F$1:$F$2</c:f>
              <c:strCache>
                <c:ptCount val="1"/>
                <c:pt idx="0">
                  <c:v>CENÁRIO IDEAL 2020</c:v>
                </c:pt>
              </c:strCache>
            </c:strRef>
          </c:tx>
          <c:invertIfNegative val="0"/>
          <c:cat>
            <c:strRef>
              <c:f>Plan1!$A$3:$A$13</c:f>
              <c:strCache>
                <c:ptCount val="11"/>
                <c:pt idx="1">
                  <c:v>DATAPREV</c:v>
                </c:pt>
                <c:pt idx="2">
                  <c:v>FUNCIONAMENTO DAS UNIDADES</c:v>
                </c:pt>
                <c:pt idx="3">
                  <c:v>REFORMAS DAS UNIDADES</c:v>
                </c:pt>
                <c:pt idx="4">
                  <c:v>INSTALAÇÃO DE UNIDADES</c:v>
                </c:pt>
                <c:pt idx="5">
                  <c:v>CAPACITAÇÃO</c:v>
                </c:pt>
                <c:pt idx="6">
                  <c:v>REC.DO DIREITO/PERÍCIA MÉDICA/REAB.PROFIS.</c:v>
                </c:pt>
                <c:pt idx="7">
                  <c:v>CANAL 135</c:v>
                </c:pt>
                <c:pt idx="8">
                  <c:v>ADMINISTRAÇÃO DA UNIDADE / ECT CARTAS SEGURADOS</c:v>
                </c:pt>
                <c:pt idx="9">
                  <c:v>e-Social</c:v>
                </c:pt>
                <c:pt idx="10">
                  <c:v>DEMAIS (SIRC, Auditoria, Gestão da Melhoria, Gestão da Informação, Desimobilização e Defesa Judicial)</c:v>
                </c:pt>
              </c:strCache>
            </c:strRef>
          </c:cat>
          <c:val>
            <c:numRef>
              <c:f>Plan1!$F$3:$F$13</c:f>
              <c:numCache>
                <c:formatCode>#,##0</c:formatCode>
                <c:ptCount val="11"/>
                <c:pt idx="0" formatCode="General">
                  <c:v>0</c:v>
                </c:pt>
                <c:pt idx="1">
                  <c:v>581525544</c:v>
                </c:pt>
                <c:pt idx="2">
                  <c:v>1061400000</c:v>
                </c:pt>
                <c:pt idx="3">
                  <c:v>30000000</c:v>
                </c:pt>
                <c:pt idx="4">
                  <c:v>10000000</c:v>
                </c:pt>
                <c:pt idx="5">
                  <c:v>17500000</c:v>
                </c:pt>
                <c:pt idx="6">
                  <c:v>72000000</c:v>
                </c:pt>
                <c:pt idx="7">
                  <c:v>150000000</c:v>
                </c:pt>
                <c:pt idx="8">
                  <c:v>104000000</c:v>
                </c:pt>
                <c:pt idx="10">
                  <c:v>50300000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633D-EB4A-8504-6A92AF70039F}"/>
            </c:ext>
          </c:extLst>
        </c:ser>
        <c:ser>
          <c:idx val="1"/>
          <c:order val="1"/>
          <c:tx>
            <c:strRef>
              <c:f>Plan1!$G$1:$G$2</c:f>
              <c:strCache>
                <c:ptCount val="1"/>
                <c:pt idx="0">
                  <c:v> REFERENCIAL MONETÁRIO</c:v>
                </c:pt>
              </c:strCache>
            </c:strRef>
          </c:tx>
          <c:invertIfNegative val="0"/>
          <c:cat>
            <c:strRef>
              <c:f>Plan1!$A$3:$A$13</c:f>
              <c:strCache>
                <c:ptCount val="11"/>
                <c:pt idx="1">
                  <c:v>DATAPREV</c:v>
                </c:pt>
                <c:pt idx="2">
                  <c:v>FUNCIONAMENTO DAS UNIDADES</c:v>
                </c:pt>
                <c:pt idx="3">
                  <c:v>REFORMAS DAS UNIDADES</c:v>
                </c:pt>
                <c:pt idx="4">
                  <c:v>INSTALAÇÃO DE UNIDADES</c:v>
                </c:pt>
                <c:pt idx="5">
                  <c:v>CAPACITAÇÃO</c:v>
                </c:pt>
                <c:pt idx="6">
                  <c:v>REC.DO DIREITO/PERÍCIA MÉDICA/REAB.PROFIS.</c:v>
                </c:pt>
                <c:pt idx="7">
                  <c:v>CANAL 135</c:v>
                </c:pt>
                <c:pt idx="8">
                  <c:v>ADMINISTRAÇÃO DA UNIDADE / ECT CARTAS SEGURADOS</c:v>
                </c:pt>
                <c:pt idx="9">
                  <c:v>e-Social</c:v>
                </c:pt>
                <c:pt idx="10">
                  <c:v>DEMAIS (SIRC, Auditoria, Gestão da Melhoria, Gestão da Informação, Desimobilização e Defesa Judicial)</c:v>
                </c:pt>
              </c:strCache>
            </c:strRef>
          </c:cat>
          <c:val>
            <c:numRef>
              <c:f>Plan1!$G$3:$G$13</c:f>
              <c:numCache>
                <c:formatCode>#,##0</c:formatCode>
                <c:ptCount val="11"/>
                <c:pt idx="0" formatCode="General">
                  <c:v>0</c:v>
                </c:pt>
                <c:pt idx="1">
                  <c:v>171851374</c:v>
                </c:pt>
                <c:pt idx="2">
                  <c:v>776099492</c:v>
                </c:pt>
                <c:pt idx="3">
                  <c:v>9300383</c:v>
                </c:pt>
                <c:pt idx="4">
                  <c:v>1000000</c:v>
                </c:pt>
                <c:pt idx="5">
                  <c:v>6964970</c:v>
                </c:pt>
                <c:pt idx="6">
                  <c:v>34750134.998000003</c:v>
                </c:pt>
                <c:pt idx="7">
                  <c:v>104735724</c:v>
                </c:pt>
                <c:pt idx="8">
                  <c:v>69255001</c:v>
                </c:pt>
                <c:pt idx="9">
                  <c:v>23023202</c:v>
                </c:pt>
                <c:pt idx="10">
                  <c:v>10235663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633D-EB4A-8504-6A92AF70039F}"/>
            </c:ext>
          </c:extLst>
        </c:ser>
        <c:ser>
          <c:idx val="2"/>
          <c:order val="2"/>
          <c:tx>
            <c:strRef>
              <c:f>Plan1!$H$1:$H$2</c:f>
              <c:strCache>
                <c:ptCount val="1"/>
                <c:pt idx="0">
                  <c:v>DEMANDA REPRIMIDA (F-G)</c:v>
                </c:pt>
              </c:strCache>
            </c:strRef>
          </c:tx>
          <c:invertIfNegative val="0"/>
          <c:cat>
            <c:strRef>
              <c:f>Plan1!$A$3:$A$13</c:f>
              <c:strCache>
                <c:ptCount val="11"/>
                <c:pt idx="1">
                  <c:v>DATAPREV</c:v>
                </c:pt>
                <c:pt idx="2">
                  <c:v>FUNCIONAMENTO DAS UNIDADES</c:v>
                </c:pt>
                <c:pt idx="3">
                  <c:v>REFORMAS DAS UNIDADES</c:v>
                </c:pt>
                <c:pt idx="4">
                  <c:v>INSTALAÇÃO DE UNIDADES</c:v>
                </c:pt>
                <c:pt idx="5">
                  <c:v>CAPACITAÇÃO</c:v>
                </c:pt>
                <c:pt idx="6">
                  <c:v>REC.DO DIREITO/PERÍCIA MÉDICA/REAB.PROFIS.</c:v>
                </c:pt>
                <c:pt idx="7">
                  <c:v>CANAL 135</c:v>
                </c:pt>
                <c:pt idx="8">
                  <c:v>ADMINISTRAÇÃO DA UNIDADE / ECT CARTAS SEGURADOS</c:v>
                </c:pt>
                <c:pt idx="9">
                  <c:v>e-Social</c:v>
                </c:pt>
                <c:pt idx="10">
                  <c:v>DEMAIS (SIRC, Auditoria, Gestão da Melhoria, Gestão da Informação, Desimobilização e Defesa Judicial)</c:v>
                </c:pt>
              </c:strCache>
            </c:strRef>
          </c:cat>
          <c:val>
            <c:numRef>
              <c:f>Plan1!$H$3:$H$13</c:f>
              <c:numCache>
                <c:formatCode>#,##0</c:formatCode>
                <c:ptCount val="11"/>
                <c:pt idx="1">
                  <c:v>409674170</c:v>
                </c:pt>
                <c:pt idx="2">
                  <c:v>285300508</c:v>
                </c:pt>
                <c:pt idx="3">
                  <c:v>20699617</c:v>
                </c:pt>
                <c:pt idx="4">
                  <c:v>9000000</c:v>
                </c:pt>
                <c:pt idx="5">
                  <c:v>10535030</c:v>
                </c:pt>
                <c:pt idx="6">
                  <c:v>37249865.001999997</c:v>
                </c:pt>
                <c:pt idx="7">
                  <c:v>45264276</c:v>
                </c:pt>
                <c:pt idx="8">
                  <c:v>34744999</c:v>
                </c:pt>
                <c:pt idx="10">
                  <c:v>40064337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633D-EB4A-8504-6A92AF70039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299261232"/>
        <c:axId val="299261792"/>
        <c:axId val="0"/>
      </c:bar3DChart>
      <c:catAx>
        <c:axId val="299261232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299261792"/>
        <c:crosses val="autoZero"/>
        <c:auto val="1"/>
        <c:lblAlgn val="ctr"/>
        <c:lblOffset val="100"/>
        <c:noMultiLvlLbl val="0"/>
      </c:catAx>
      <c:valAx>
        <c:axId val="299261792"/>
        <c:scaling>
          <c:orientation val="minMax"/>
        </c:scaling>
        <c:delete val="0"/>
        <c:axPos val="l"/>
        <c:majorGridlines/>
        <c:numFmt formatCode="#,##0.00" sourceLinked="0"/>
        <c:majorTickMark val="out"/>
        <c:minorTickMark val="none"/>
        <c:tickLblPos val="nextTo"/>
        <c:crossAx val="299261232"/>
        <c:crosses val="autoZero"/>
        <c:crossBetween val="between"/>
      </c:valAx>
    </c:plotArea>
    <c:legend>
      <c:legendPos val="r"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1"/>
        <c:ser>
          <c:idx val="1"/>
          <c:order val="0"/>
          <c:invertIfNegative val="0"/>
          <c:dLbls>
            <c:dLbl>
              <c:idx val="0"/>
              <c:layout>
                <c:manualLayout>
                  <c:x val="2.3995822081749042E-2"/>
                  <c:y val="-4.409232307521388E-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vertOverflow="overflow" horzOverflow="overflow" wrap="square" lIns="38100" tIns="19050" rIns="38100" bIns="19050" anchor="t" anchorCtr="0">
                  <a:spAutoFit/>
                </a:bodyPr>
                <a:lstStyle/>
                <a:p>
                  <a:pPr>
                    <a:defRPr sz="1400"/>
                  </a:pPr>
                  <a:endParaRPr lang="pt-BR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0-1CDC-4B9C-9923-D634CC1289FA}"/>
                </c:ex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2.639540428992386E-2"/>
                  <c:y val="-5.2359633651816465E-2"/>
                </c:manualLayout>
              </c:layout>
              <c:tx>
                <c:rich>
                  <a:bodyPr vertOverflow="overflow" horzOverflow="overflow" wrap="square" lIns="38100" tIns="19050" rIns="38100" bIns="19050" anchor="t" anchorCtr="0">
                    <a:spAutoFit/>
                  </a:bodyPr>
                  <a:lstStyle/>
                  <a:p>
                    <a:pPr>
                      <a:defRPr sz="1400"/>
                    </a:pPr>
                    <a:fld id="{3806011C-F9F1-4DCD-A153-67C857DE7E36}" type="VALUE">
                      <a:rPr lang="en-US" sz="1400"/>
                      <a:pPr>
                        <a:defRPr sz="1400"/>
                      </a:pPr>
                      <a:t>[VALOR]</a:t>
                    </a:fld>
                    <a:endParaRPr lang="pt-BR"/>
                  </a:p>
                </c:rich>
              </c:tx>
              <c:spPr>
                <a:noFill/>
                <a:ln>
                  <a:noFill/>
                </a:ln>
                <a:effectLst/>
              </c:sp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1CDC-4B9C-9923-D634CC1289FA}"/>
                </c:ext>
                <c:ext xmlns:c15="http://schemas.microsoft.com/office/drawing/2012/chart" uri="{CE6537A1-D6FC-4f65-9D91-7224C49458BB}">
                  <c15:dlblFieldTable/>
                  <c15:showDataLabelsRange val="0"/>
                </c:ext>
              </c:extLst>
            </c:dLbl>
            <c:dLbl>
              <c:idx val="2"/>
              <c:layout>
                <c:manualLayout>
                  <c:x val="2.3995822081749042E-2"/>
                  <c:y val="-4.9603863459615601E-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vertOverflow="overflow" horzOverflow="overflow" wrap="square" lIns="38100" tIns="19050" rIns="38100" bIns="19050" anchor="t" anchorCtr="0">
                  <a:spAutoFit/>
                </a:bodyPr>
                <a:lstStyle/>
                <a:p>
                  <a:pPr>
                    <a:defRPr sz="1400"/>
                  </a:pPr>
                  <a:endParaRPr lang="pt-BR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1CDC-4B9C-9923-D634CC1289FA}"/>
                </c:ex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multiLvlStrRef>
              <c:f>Plan1!$F$1:$H$2</c:f>
              <c:multiLvlStrCache>
                <c:ptCount val="3"/>
                <c:lvl>
                  <c:pt idx="0">
                    <c:v>2020</c:v>
                  </c:pt>
                  <c:pt idx="1">
                    <c:v>MONETÁRIO</c:v>
                  </c:pt>
                  <c:pt idx="2">
                    <c:v>(F-G)</c:v>
                  </c:pt>
                </c:lvl>
                <c:lvl>
                  <c:pt idx="0">
                    <c:v>CENÁRIO IDEAL</c:v>
                  </c:pt>
                  <c:pt idx="1">
                    <c:v> REFERENCIAL</c:v>
                  </c:pt>
                  <c:pt idx="2">
                    <c:v>DEMANDA REPRIMIDA</c:v>
                  </c:pt>
                </c:lvl>
              </c:multiLvlStrCache>
            </c:multiLvlStrRef>
          </c:cat>
          <c:val>
            <c:numRef>
              <c:f>Plan1!$F$4:$H$4</c:f>
              <c:numCache>
                <c:formatCode>#,##0</c:formatCode>
                <c:ptCount val="3"/>
                <c:pt idx="0">
                  <c:v>581525544</c:v>
                </c:pt>
                <c:pt idx="1">
                  <c:v>171851374</c:v>
                </c:pt>
                <c:pt idx="2">
                  <c:v>409674170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7FE1-7E47-9DC5-4F55FC3486FA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299264032"/>
        <c:axId val="299264592"/>
        <c:axId val="0"/>
      </c:bar3DChart>
      <c:catAx>
        <c:axId val="299264032"/>
        <c:scaling>
          <c:orientation val="minMax"/>
        </c:scaling>
        <c:delete val="1"/>
        <c:axPos val="b"/>
        <c:numFmt formatCode="General" sourceLinked="0"/>
        <c:majorTickMark val="out"/>
        <c:minorTickMark val="none"/>
        <c:tickLblPos val="nextTo"/>
        <c:crossAx val="299264592"/>
        <c:crosses val="autoZero"/>
        <c:auto val="1"/>
        <c:lblAlgn val="ctr"/>
        <c:lblOffset val="100"/>
        <c:noMultiLvlLbl val="0"/>
      </c:catAx>
      <c:valAx>
        <c:axId val="299264592"/>
        <c:scaling>
          <c:orientation val="minMax"/>
        </c:scaling>
        <c:delete val="0"/>
        <c:axPos val="l"/>
        <c:majorGridlines/>
        <c:numFmt formatCode="#,##0" sourceLinked="1"/>
        <c:majorTickMark val="out"/>
        <c:minorTickMark val="none"/>
        <c:tickLblPos val="nextTo"/>
        <c:crossAx val="299264032"/>
        <c:crosses val="autoZero"/>
        <c:crossBetween val="between"/>
      </c:valAx>
    </c:plotArea>
    <c:legend>
      <c:legendPos val="r"/>
      <c:overlay val="0"/>
    </c:legend>
    <c:plotVisOnly val="1"/>
    <c:dispBlanksAs val="gap"/>
    <c:showDLblsOverMax val="0"/>
  </c:chart>
  <c:externalData r:id="rId1">
    <c:autoUpdate val="0"/>
  </c:externalData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pt-BR" dirty="0"/>
              <a:t>PREVIDÊNCIA</a:t>
            </a:r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391A688-FE56-46C0-997F-BF0A16FB8A36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53931B5-0624-4B58-B8F8-BEABCF70B22F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04990158"/>
      </p:ext>
    </p:extLst>
  </p:cSld>
  <p:clrMap bg1="lt1" tx1="dk1" bg2="lt2" tx2="dk2" accent1="accent1" accent2="accent2" accent3="accent3" accent4="accent4" accent5="accent5" accent6="accent6" hlink="hlink" folHlink="folHlink"/>
  <p:hf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pt-BR" dirty="0"/>
              <a:t>PREVIDÊNCIA</a:t>
            </a:r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EC83E8-3B4D-4FA1-B120-7D6FC7B73C45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31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55AE6D-DEBD-46DC-BC9B-D53C9264BF11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28775101"/>
      </p:ext>
    </p:extLst>
  </p:cSld>
  <p:clrMap bg1="lt1" tx1="dk1" bg2="lt2" tx2="dk2" accent1="accent1" accent2="accent2" accent3="accent3" accent4="accent4" accent5="accent5" accent6="accent6" hlink="hlink" folHlink="folHlink"/>
  <p:hf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5AE6D-DEBD-46DC-BC9B-D53C9264BF11}" type="slidenum">
              <a:rPr lang="pt-BR" smtClean="0"/>
              <a:pPr/>
              <a:t>1</a:t>
            </a:fld>
            <a:endParaRPr lang="pt-BR"/>
          </a:p>
        </p:txBody>
      </p:sp>
      <p:sp>
        <p:nvSpPr>
          <p:cNvPr id="5" name="Espaço Reservado para Cabeçalho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pt-BR" dirty="0"/>
              <a:t>PREVIDÊNCIA</a:t>
            </a:r>
          </a:p>
        </p:txBody>
      </p:sp>
    </p:spTree>
    <p:extLst>
      <p:ext uri="{BB962C8B-B14F-4D97-AF65-F5344CB8AC3E}">
        <p14:creationId xmlns:p14="http://schemas.microsoft.com/office/powerpoint/2010/main" val="23285840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698149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426786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034312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046763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447686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124054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581172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112345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373517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476895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443715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62644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5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  <p:sldLayoutId id="214748388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emf"/><Relationship Id="rId4" Type="http://schemas.openxmlformats.org/officeDocument/2006/relationships/package" Target="../embeddings/Planilha_do_Microsoft_Excel1.xlsx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3.emf"/><Relationship Id="rId4" Type="http://schemas.openxmlformats.org/officeDocument/2006/relationships/package" Target="../embeddings/Planilha_do_Microsoft_Excel3.xlsx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241738" y="894107"/>
            <a:ext cx="11666483" cy="1706252"/>
          </a:xfrm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txBody>
          <a:bodyPr>
            <a:normAutofit fontScale="90000"/>
          </a:bodyPr>
          <a:lstStyle/>
          <a:p>
            <a:r>
              <a:rPr lang="pt-BR" b="1" dirty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Elaboração do Projeto de Lei Orçamentária Anual - 2020</a:t>
            </a:r>
            <a:endParaRPr lang="pt-BR" b="1" dirty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0607" y="3308808"/>
            <a:ext cx="11596743" cy="2984415"/>
          </a:xfrm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txBody>
          <a:bodyPr>
            <a:normAutofit fontScale="85000" lnSpcReduction="20000"/>
          </a:bodyPr>
          <a:lstStyle/>
          <a:p>
            <a:r>
              <a:rPr lang="pt-BR" sz="7100" b="1" dirty="0">
                <a:solidFill>
                  <a:srgbClr val="00808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Previdência</a:t>
            </a:r>
          </a:p>
          <a:p>
            <a:endParaRPr lang="pt-BR" sz="4000" b="1" dirty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r>
              <a:rPr lang="pt-BR" sz="4300" b="1" dirty="0">
                <a:solidFill>
                  <a:srgbClr val="12028A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Proposta Orçamentária - 2020</a:t>
            </a:r>
          </a:p>
          <a:p>
            <a:endParaRPr lang="pt-BR" sz="4000" b="1" dirty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r>
              <a:rPr lang="pt-BR" sz="4000" b="1" dirty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Agosto - 2019</a:t>
            </a:r>
            <a:endParaRPr lang="pt-BR" sz="4000" b="1" dirty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sp>
        <p:nvSpPr>
          <p:cNvPr id="4" name="CaixaDeTexto 3"/>
          <p:cNvSpPr txBox="1"/>
          <p:nvPr/>
        </p:nvSpPr>
        <p:spPr>
          <a:xfrm>
            <a:off x="-214489" y="0"/>
            <a:ext cx="2144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pt-BR" dirty="0"/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66097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tângulo 5"/>
          <p:cNvSpPr/>
          <p:nvPr/>
        </p:nvSpPr>
        <p:spPr>
          <a:xfrm>
            <a:off x="0" y="0"/>
            <a:ext cx="12192000" cy="658835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" name="Retângulo 2"/>
          <p:cNvSpPr/>
          <p:nvPr/>
        </p:nvSpPr>
        <p:spPr>
          <a:xfrm>
            <a:off x="5947007" y="3303603"/>
            <a:ext cx="24718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pt-BR" dirty="0"/>
              <a:t>;</a:t>
            </a:r>
          </a:p>
        </p:txBody>
      </p:sp>
      <p:pic>
        <p:nvPicPr>
          <p:cNvPr id="4" name="Espaço Reservado para Conteúdo 3"/>
          <p:cNvPicPr>
            <a:picLocks noGrp="1" noChangeAspect="1"/>
          </p:cNvPicPr>
          <p:nvPr>
            <p:ph idx="1"/>
          </p:nvPr>
        </p:nvPicPr>
        <p:blipFill rotWithShape="1">
          <a:blip r:embed="rId2"/>
          <a:srcRect b="420"/>
          <a:stretch/>
        </p:blipFill>
        <p:spPr>
          <a:xfrm>
            <a:off x="24618" y="1354028"/>
            <a:ext cx="12141981" cy="4591505"/>
          </a:xfrm>
          <a:prstGeom prst="rect">
            <a:avLst/>
          </a:prstGeom>
        </p:spPr>
      </p:pic>
      <p:sp>
        <p:nvSpPr>
          <p:cNvPr id="5" name="Retângulo 4"/>
          <p:cNvSpPr/>
          <p:nvPr/>
        </p:nvSpPr>
        <p:spPr>
          <a:xfrm>
            <a:off x="2040403" y="653632"/>
            <a:ext cx="8358378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just"/>
            <a:r>
              <a:rPr lang="pt-BR" altLang="pt-BR" sz="3600" b="1" u="sng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Estrutura -  Ministério da Economia</a:t>
            </a:r>
          </a:p>
        </p:txBody>
      </p:sp>
      <p:cxnSp>
        <p:nvCxnSpPr>
          <p:cNvPr id="9" name="Conector reto 8"/>
          <p:cNvCxnSpPr/>
          <p:nvPr/>
        </p:nvCxnSpPr>
        <p:spPr>
          <a:xfrm>
            <a:off x="5327995" y="5945533"/>
            <a:ext cx="0" cy="306718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" name="Retângulo 9"/>
          <p:cNvSpPr/>
          <p:nvPr/>
        </p:nvSpPr>
        <p:spPr>
          <a:xfrm>
            <a:off x="3703144" y="6059834"/>
            <a:ext cx="1313411" cy="499616"/>
          </a:xfrm>
          <a:prstGeom prst="rect">
            <a:avLst/>
          </a:prstGeom>
          <a:noFill/>
          <a:ln>
            <a:solidFill>
              <a:schemeClr val="accent5">
                <a:lumMod val="75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u="sng"/>
          </a:p>
        </p:txBody>
      </p:sp>
      <p:sp>
        <p:nvSpPr>
          <p:cNvPr id="11" name="Retângulo 10"/>
          <p:cNvSpPr/>
          <p:nvPr/>
        </p:nvSpPr>
        <p:spPr>
          <a:xfrm>
            <a:off x="3751465" y="6048032"/>
            <a:ext cx="126509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pt-BR" sz="1400" b="1" u="sng" dirty="0">
                <a:solidFill>
                  <a:schemeClr val="accent5">
                    <a:lumMod val="75000"/>
                  </a:schemeClr>
                </a:solidFill>
                <a:latin typeface="Berlin Sans FB Demi" panose="020E0802020502020306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Secretaria de </a:t>
            </a:r>
          </a:p>
          <a:p>
            <a:pPr algn="ctr"/>
            <a:r>
              <a:rPr lang="pt-BR" sz="1400" b="1" u="sng" dirty="0">
                <a:solidFill>
                  <a:schemeClr val="accent5">
                    <a:lumMod val="75000"/>
                  </a:schemeClr>
                </a:solidFill>
                <a:latin typeface="Berlin Sans FB Demi" panose="020E0802020502020306" pitchFamily="34" charset="0"/>
                <a:ea typeface="Tahoma" panose="020B0604030504040204" pitchFamily="34" charset="0"/>
                <a:cs typeface="Tahoma" panose="020B0604030504040204" pitchFamily="34" charset="0"/>
              </a:rPr>
              <a:t>Previdência</a:t>
            </a:r>
            <a:endParaRPr lang="pt-BR" sz="1400" b="1" u="sng" dirty="0">
              <a:solidFill>
                <a:schemeClr val="accent5">
                  <a:lumMod val="75000"/>
                </a:schemeClr>
              </a:solidFill>
              <a:latin typeface="Berlin Sans FB Demi" panose="020E0802020502020306" pitchFamily="34" charset="0"/>
            </a:endParaRPr>
          </a:p>
        </p:txBody>
      </p:sp>
      <p:sp>
        <p:nvSpPr>
          <p:cNvPr id="15" name="Retângulo 14"/>
          <p:cNvSpPr/>
          <p:nvPr/>
        </p:nvSpPr>
        <p:spPr>
          <a:xfrm>
            <a:off x="5639436" y="6068301"/>
            <a:ext cx="1313411" cy="499616"/>
          </a:xfrm>
          <a:prstGeom prst="rect">
            <a:avLst/>
          </a:prstGeom>
          <a:noFill/>
          <a:ln>
            <a:solidFill>
              <a:schemeClr val="accent5">
                <a:lumMod val="75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u="sng"/>
          </a:p>
        </p:txBody>
      </p:sp>
      <p:sp>
        <p:nvSpPr>
          <p:cNvPr id="16" name="Retângulo 15"/>
          <p:cNvSpPr/>
          <p:nvPr/>
        </p:nvSpPr>
        <p:spPr>
          <a:xfrm>
            <a:off x="5687757" y="6056499"/>
            <a:ext cx="126509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pt-BR" sz="1400" b="1" u="sng" dirty="0">
                <a:solidFill>
                  <a:schemeClr val="accent5">
                    <a:lumMod val="75000"/>
                  </a:schemeClr>
                </a:solidFill>
                <a:latin typeface="Berlin Sans FB Demi" panose="020E0802020502020306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Secretaria de </a:t>
            </a:r>
          </a:p>
          <a:p>
            <a:pPr algn="ctr"/>
            <a:r>
              <a:rPr lang="pt-BR" sz="1400" b="1" u="sng" dirty="0">
                <a:solidFill>
                  <a:schemeClr val="accent5">
                    <a:lumMod val="75000"/>
                  </a:schemeClr>
                </a:solidFill>
                <a:latin typeface="Berlin Sans FB Demi" panose="020E0802020502020306" pitchFamily="34" charset="0"/>
                <a:ea typeface="Tahoma" panose="020B0604030504040204" pitchFamily="34" charset="0"/>
                <a:cs typeface="Tahoma" panose="020B0604030504040204" pitchFamily="34" charset="0"/>
              </a:rPr>
              <a:t>Trabalho</a:t>
            </a:r>
            <a:endParaRPr lang="pt-BR" sz="1400" b="1" u="sng" dirty="0">
              <a:solidFill>
                <a:schemeClr val="accent5">
                  <a:lumMod val="75000"/>
                </a:schemeClr>
              </a:solidFill>
              <a:latin typeface="Berlin Sans FB Demi" panose="020E0802020502020306" pitchFamily="34" charset="0"/>
            </a:endParaRPr>
          </a:p>
        </p:txBody>
      </p:sp>
      <p:cxnSp>
        <p:nvCxnSpPr>
          <p:cNvPr id="17" name="Conector reto 16"/>
          <p:cNvCxnSpPr/>
          <p:nvPr/>
        </p:nvCxnSpPr>
        <p:spPr>
          <a:xfrm flipH="1">
            <a:off x="5016555" y="6252251"/>
            <a:ext cx="31144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ector reto 18"/>
          <p:cNvCxnSpPr/>
          <p:nvPr/>
        </p:nvCxnSpPr>
        <p:spPr>
          <a:xfrm flipH="1">
            <a:off x="5310583" y="6246555"/>
            <a:ext cx="31144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9305200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915617" y="2812248"/>
            <a:ext cx="10360765" cy="1568856"/>
          </a:xfrm>
          <a:prstGeom prst="rect">
            <a:avLst/>
          </a:prstGeom>
          <a:noFill/>
          <a:ln>
            <a:noFill/>
          </a:ln>
          <a:effectLst>
            <a:glow rad="228600">
              <a:schemeClr val="accent1">
                <a:satMod val="175000"/>
                <a:alpha val="40000"/>
              </a:schemeClr>
            </a:glow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800" b="1" dirty="0">
                <a:solidFill>
                  <a:schemeClr val="accent1">
                    <a:lumMod val="50000"/>
                  </a:schemeClr>
                </a:solidFill>
                <a:latin typeface="Tahoma" pitchFamily="34" charset="0"/>
              </a:rPr>
              <a:t>Despesas Obrigatórias</a:t>
            </a: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106177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1493186" y="2071859"/>
            <a:ext cx="9205627" cy="2714281"/>
          </a:xfrm>
          <a:prstGeom prst="rect">
            <a:avLst/>
          </a:prstGeom>
          <a:noFill/>
          <a:ln>
            <a:noFill/>
          </a:ln>
          <a:effectLst>
            <a:glow rad="139700">
              <a:schemeClr val="accent5">
                <a:satMod val="175000"/>
                <a:alpha val="40000"/>
              </a:schemeClr>
            </a:glow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54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Fundo do Regime Geral da</a:t>
            </a:r>
          </a:p>
          <a:p>
            <a:pPr algn="ctr" defTabSz="854075">
              <a:defRPr/>
            </a:pPr>
            <a:endParaRPr lang="pt-BR" sz="5400" b="1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pPr algn="ctr" defTabSz="854075">
              <a:defRPr/>
            </a:pPr>
            <a:r>
              <a:rPr lang="pt-BR" sz="54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Previdência Social</a:t>
            </a: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541061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1852014" y="615465"/>
            <a:ext cx="7721600" cy="734364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FRGPS  -  2018 x 2019 x 2020</a:t>
            </a: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58835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9" name="Tabela 8"/>
          <p:cNvGraphicFramePr>
            <a:graphicFrameLocks noGrp="1"/>
          </p:cNvGraphicFramePr>
          <p:nvPr>
            <p:extLst/>
          </p:nvPr>
        </p:nvGraphicFramePr>
        <p:xfrm>
          <a:off x="420795" y="5081477"/>
          <a:ext cx="10515601" cy="1161058"/>
        </p:xfrm>
        <a:graphic>
          <a:graphicData uri="http://schemas.openxmlformats.org/drawingml/2006/table">
            <a:tbl>
              <a:tblPr/>
              <a:tblGrid>
                <a:gridCol w="3118071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880942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880942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880942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1754704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</a:tblGrid>
              <a:tr h="196931">
                <a:tc>
                  <a:txBody>
                    <a:bodyPr/>
                    <a:lstStyle/>
                    <a:p>
                      <a:pPr algn="l" fontAlgn="ctr"/>
                      <a:r>
                        <a:rPr lang="pt-BR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Fontes: SOF-ME; SPREV-ME. </a:t>
                      </a:r>
                    </a:p>
                    <a:p>
                      <a:pPr algn="l" fontAlgn="ctr"/>
                      <a:r>
                        <a:rPr lang="pt-BR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Elaboração: SRGPS/SPREV</a:t>
                      </a:r>
                    </a:p>
                  </a:txBody>
                  <a:tcPr marL="7574" marR="7574" marT="7574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196931">
                <a:tc gridSpan="3">
                  <a:txBody>
                    <a:bodyPr/>
                    <a:lstStyle/>
                    <a:p>
                      <a:pPr algn="l" fontAlgn="ctr"/>
                      <a:endParaRPr lang="pt-BR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196931">
                <a:tc gridSpan="2">
                  <a:txBody>
                    <a:bodyPr/>
                    <a:lstStyle/>
                    <a:p>
                      <a:pPr algn="l" fontAlgn="ctr"/>
                      <a:endParaRPr lang="pt-BR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196931">
                <a:tc gridSpan="5">
                  <a:txBody>
                    <a:bodyPr/>
                    <a:lstStyle/>
                    <a:p>
                      <a:pPr algn="l" fontAlgn="ctr"/>
                      <a:endParaRPr lang="pt-BR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196931">
                <a:tc gridSpan="5">
                  <a:txBody>
                    <a:bodyPr/>
                    <a:lstStyle/>
                    <a:p>
                      <a:pPr algn="l" fontAlgn="ctr"/>
                      <a:endParaRPr lang="pt-BR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5" name="Objeto 4">
            <a:extLst>
              <a:ext uri="{FF2B5EF4-FFF2-40B4-BE49-F238E27FC236}">
                <a16:creationId xmlns="" xmlns:a16="http://schemas.microsoft.com/office/drawing/2014/main" id="{D79EC4E0-3BD5-294C-B626-F8CE219B7279}"/>
              </a:ext>
            </a:extLst>
          </p:cNvPr>
          <p:cNvGraphicFramePr>
            <a:graphicFrameLocks noChangeAspect="1"/>
          </p:cNvGraphicFramePr>
          <p:nvPr>
            <p:extLst/>
          </p:nvPr>
        </p:nvGraphicFramePr>
        <p:xfrm>
          <a:off x="420795" y="1965294"/>
          <a:ext cx="10770567" cy="208419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3" name="Planilha" r:id="rId4" imgW="10172700" imgH="1968500" progId="Excel.Sheet.12">
                  <p:embed/>
                </p:oleObj>
              </mc:Choice>
              <mc:Fallback>
                <p:oleObj name="Planilha" r:id="rId4" imgW="10172700" imgH="1968500" progId="Excel.Sheet.12">
                  <p:embed/>
                  <p:pic>
                    <p:nvPicPr>
                      <p:cNvPr id="5" name="Objeto 4">
                        <a:extLst>
                          <a:ext uri="{FF2B5EF4-FFF2-40B4-BE49-F238E27FC236}">
                            <a16:creationId xmlns="" xmlns:a16="http://schemas.microsoft.com/office/drawing/2014/main" id="{D79EC4E0-3BD5-294C-B626-F8CE219B7279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420795" y="1965294"/>
                        <a:ext cx="10770567" cy="208419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16198215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915617" y="2812248"/>
            <a:ext cx="10360765" cy="1568856"/>
          </a:xfrm>
          <a:prstGeom prst="rect">
            <a:avLst/>
          </a:prstGeom>
          <a:noFill/>
          <a:ln>
            <a:noFill/>
          </a:ln>
          <a:effectLst>
            <a:glow rad="228600">
              <a:schemeClr val="accent1">
                <a:satMod val="175000"/>
                <a:alpha val="40000"/>
              </a:schemeClr>
            </a:glow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8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Despesas</a:t>
            </a: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</a:t>
            </a:r>
            <a:r>
              <a:rPr lang="pt-BR" sz="48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Discricionárias</a:t>
            </a: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1386717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ângulo 2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0" y="667800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7" name="Gráfico 6"/>
          <p:cNvGraphicFramePr>
            <a:graphicFrameLocks/>
          </p:cNvGraphicFramePr>
          <p:nvPr>
            <p:extLst/>
          </p:nvPr>
        </p:nvGraphicFramePr>
        <p:xfrm>
          <a:off x="685800" y="1730829"/>
          <a:ext cx="10978819" cy="46576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8" name="Título 1"/>
          <p:cNvSpPr>
            <a:spLocks noGrp="1"/>
          </p:cNvSpPr>
          <p:nvPr>
            <p:ph type="title"/>
          </p:nvPr>
        </p:nvSpPr>
        <p:spPr>
          <a:xfrm>
            <a:off x="0" y="846298"/>
            <a:ext cx="12095544" cy="595036"/>
          </a:xfrm>
          <a:solidFill>
            <a:schemeClr val="bg1"/>
          </a:solidFill>
        </p:spPr>
        <p:txBody>
          <a:bodyPr>
            <a:noAutofit/>
          </a:bodyPr>
          <a:lstStyle/>
          <a:p>
            <a:pPr algn="ctr"/>
            <a:r>
              <a:rPr lang="pt-BR" sz="4000" b="1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  <a:ea typeface="+mn-ea"/>
                <a:cs typeface="+mn-cs"/>
              </a:rPr>
              <a:t>Cenário Ideal x Referencial x Reprimido (</a:t>
            </a:r>
            <a:r>
              <a:rPr lang="pt-BR" sz="4000" b="1" spc="-1" dirty="0" err="1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  <a:ea typeface="+mn-ea"/>
                <a:cs typeface="+mn-cs"/>
              </a:rPr>
              <a:t>Adm</a:t>
            </a:r>
            <a:r>
              <a:rPr lang="pt-BR" sz="4000" b="1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  <a:ea typeface="+mn-ea"/>
                <a:cs typeface="+mn-cs"/>
              </a:rPr>
              <a:t>. Direta) </a:t>
            </a:r>
          </a:p>
        </p:txBody>
      </p:sp>
    </p:spTree>
    <p:extLst>
      <p:ext uri="{BB962C8B-B14F-4D97-AF65-F5344CB8AC3E}">
        <p14:creationId xmlns:p14="http://schemas.microsoft.com/office/powerpoint/2010/main" val="369145446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CustomShape 1"/>
          <p:cNvSpPr/>
          <p:nvPr/>
        </p:nvSpPr>
        <p:spPr>
          <a:xfrm>
            <a:off x="0" y="0"/>
            <a:ext cx="12191760" cy="63900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7000"/>
              </a:lnSpc>
            </a:pPr>
            <a:r>
              <a:rPr lang="pt-BR" sz="3600" b="1" i="1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Calibri"/>
                <a:ea typeface="Calibri"/>
              </a:rPr>
              <a:t>PREVIDÊNCIA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2" name="CustomShape 2"/>
          <p:cNvSpPr/>
          <p:nvPr/>
        </p:nvSpPr>
        <p:spPr>
          <a:xfrm>
            <a:off x="0" y="6678000"/>
            <a:ext cx="12191760" cy="17964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63" name="TextShape 3"/>
          <p:cNvSpPr txBox="1"/>
          <p:nvPr/>
        </p:nvSpPr>
        <p:spPr>
          <a:xfrm>
            <a:off x="857160" y="812520"/>
            <a:ext cx="10879200" cy="59472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pt-BR" sz="4000" b="1" strike="noStrike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Cenário Ideal </a:t>
            </a:r>
            <a:r>
              <a:rPr lang="pt-BR" sz="4000" b="1" strike="noStrike" spc="-1" dirty="0" err="1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x</a:t>
            </a:r>
            <a:r>
              <a:rPr lang="pt-BR" sz="4000" b="1" strike="noStrike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Referencial </a:t>
            </a:r>
            <a:r>
              <a:rPr lang="pt-BR" sz="4000" b="1" strike="noStrike" spc="-1" dirty="0" err="1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x</a:t>
            </a:r>
            <a:r>
              <a:rPr lang="pt-BR" sz="4000" b="1" strike="noStrike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Reprimido (INSS)</a:t>
            </a:r>
            <a:endParaRPr lang="pt-BR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graphicFrame>
        <p:nvGraphicFramePr>
          <p:cNvPr id="8" name="Gráfico 7"/>
          <p:cNvGraphicFramePr>
            <a:graphicFrameLocks/>
          </p:cNvGraphicFramePr>
          <p:nvPr>
            <p:extLst/>
          </p:nvPr>
        </p:nvGraphicFramePr>
        <p:xfrm>
          <a:off x="857160" y="1457324"/>
          <a:ext cx="10207392" cy="49240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842910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TextShape 1"/>
          <p:cNvSpPr txBox="1"/>
          <p:nvPr/>
        </p:nvSpPr>
        <p:spPr>
          <a:xfrm>
            <a:off x="857160" y="717480"/>
            <a:ext cx="10477440" cy="48204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pt-BR" sz="4000" b="1" strike="noStrike" spc="-1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PRINCIPAIS DESPESAS DO INSS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70" name="CustomShape 2"/>
          <p:cNvSpPr/>
          <p:nvPr/>
        </p:nvSpPr>
        <p:spPr>
          <a:xfrm>
            <a:off x="0" y="6678000"/>
            <a:ext cx="12191760" cy="17964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71" name="CustomShape 3"/>
          <p:cNvSpPr/>
          <p:nvPr/>
        </p:nvSpPr>
        <p:spPr>
          <a:xfrm>
            <a:off x="0" y="0"/>
            <a:ext cx="12191760" cy="63900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7000"/>
              </a:lnSpc>
            </a:pPr>
            <a:r>
              <a:rPr lang="pt-BR" sz="3600" b="1" i="1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Calibri"/>
                <a:ea typeface="Calibri"/>
              </a:rPr>
              <a:t>PREVIDÊNCIA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graphicFrame>
        <p:nvGraphicFramePr>
          <p:cNvPr id="6" name="Objeto 5"/>
          <p:cNvGraphicFramePr>
            <a:graphicFrameLocks noChangeAspect="1"/>
          </p:cNvGraphicFramePr>
          <p:nvPr>
            <p:extLst/>
          </p:nvPr>
        </p:nvGraphicFramePr>
        <p:xfrm>
          <a:off x="295154" y="1199520"/>
          <a:ext cx="11633493" cy="543582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7" name="Planilha" r:id="rId4" imgW="11601413" imgH="5591039" progId="Excel.Sheet.12">
                  <p:embed/>
                </p:oleObj>
              </mc:Choice>
              <mc:Fallback>
                <p:oleObj name="Planilha" r:id="rId4" imgW="11601413" imgH="5591039" progId="Excel.Sheet.12">
                  <p:embed/>
                  <p:pic>
                    <p:nvPicPr>
                      <p:cNvPr id="6" name="Objeto 5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295154" y="1199520"/>
                        <a:ext cx="11633493" cy="543582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66478272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TextShape 1"/>
          <p:cNvSpPr txBox="1"/>
          <p:nvPr/>
        </p:nvSpPr>
        <p:spPr>
          <a:xfrm>
            <a:off x="857160" y="685080"/>
            <a:ext cx="10477440" cy="49788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pt-BR" sz="4000" b="1" strike="noStrike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PRINCIPAIS DESPESAS DO INSS</a:t>
            </a:r>
            <a:endParaRPr lang="pt-BR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74" name="CustomShape 2"/>
          <p:cNvSpPr/>
          <p:nvPr/>
        </p:nvSpPr>
        <p:spPr>
          <a:xfrm>
            <a:off x="0" y="6678000"/>
            <a:ext cx="12191760" cy="17964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75" name="CustomShape 3"/>
          <p:cNvSpPr/>
          <p:nvPr/>
        </p:nvSpPr>
        <p:spPr>
          <a:xfrm>
            <a:off x="0" y="0"/>
            <a:ext cx="12191760" cy="63900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7000"/>
              </a:lnSpc>
            </a:pPr>
            <a:r>
              <a:rPr lang="pt-BR" sz="3600" b="1" i="1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Calibri"/>
                <a:ea typeface="Calibri"/>
              </a:rPr>
              <a:t>PREVIDÊNCIA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graphicFrame>
        <p:nvGraphicFramePr>
          <p:cNvPr id="6" name="Gráfico 5"/>
          <p:cNvGraphicFramePr>
            <a:graphicFrameLocks/>
          </p:cNvGraphicFramePr>
          <p:nvPr>
            <p:extLst/>
          </p:nvPr>
        </p:nvGraphicFramePr>
        <p:xfrm>
          <a:off x="407368" y="1182960"/>
          <a:ext cx="11305256" cy="5414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9287464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CustomShape 1"/>
          <p:cNvSpPr/>
          <p:nvPr/>
        </p:nvSpPr>
        <p:spPr>
          <a:xfrm>
            <a:off x="0" y="0"/>
            <a:ext cx="12191760" cy="63900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7000"/>
              </a:lnSpc>
            </a:pPr>
            <a:r>
              <a:rPr lang="pt-BR" sz="3600" b="1" i="1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Calibri"/>
                <a:ea typeface="Calibri"/>
              </a:rPr>
              <a:t>PREVIDÊNCIA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6" name="CustomShape 2"/>
          <p:cNvSpPr/>
          <p:nvPr/>
        </p:nvSpPr>
        <p:spPr>
          <a:xfrm>
            <a:off x="0" y="6678000"/>
            <a:ext cx="12191760" cy="17964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67" name="TextShape 3"/>
          <p:cNvSpPr txBox="1"/>
          <p:nvPr/>
        </p:nvSpPr>
        <p:spPr>
          <a:xfrm>
            <a:off x="955080" y="741600"/>
            <a:ext cx="10477440" cy="59472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pt-BR" sz="4000" b="1" strike="noStrike" spc="-1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Detalhamento INSS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graphicFrame>
        <p:nvGraphicFramePr>
          <p:cNvPr id="6" name="Gráfico 5"/>
          <p:cNvGraphicFramePr>
            <a:graphicFrameLocks/>
          </p:cNvGraphicFramePr>
          <p:nvPr>
            <p:extLst/>
          </p:nvPr>
        </p:nvGraphicFramePr>
        <p:xfrm>
          <a:off x="119336" y="1336320"/>
          <a:ext cx="12072424" cy="52610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558150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65988" y="1687398"/>
            <a:ext cx="11887200" cy="499060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just"/>
            <a:r>
              <a:rPr lang="pt-BR" altLang="pt-BR" sz="38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Orçamento Público: </a:t>
            </a:r>
            <a:r>
              <a:rPr lang="pt-BR" altLang="pt-BR" sz="38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é um instrumento legal (aprovado por Lei) contendo a previsão de receitas e a fixação de despesas a serem realizadas pelo Governo em um determinado exercício.</a:t>
            </a:r>
          </a:p>
          <a:p>
            <a:pPr algn="just"/>
            <a:endParaRPr lang="pt-BR" altLang="pt-BR" sz="38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r>
              <a:rPr lang="pt-BR" altLang="pt-BR" sz="38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Estrutura Orçamentária: </a:t>
            </a:r>
            <a:r>
              <a:rPr lang="pt-BR" altLang="pt-BR" sz="38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artigos 165 a 169 da Constituição Federal/88.</a:t>
            </a:r>
          </a:p>
        </p:txBody>
      </p:sp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1852014" y="615465"/>
            <a:ext cx="7721600" cy="734364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CONCEITOS</a:t>
            </a:r>
          </a:p>
        </p:txBody>
      </p:sp>
    </p:spTree>
    <p:extLst>
      <p:ext uri="{BB962C8B-B14F-4D97-AF65-F5344CB8AC3E}">
        <p14:creationId xmlns:p14="http://schemas.microsoft.com/office/powerpoint/2010/main" val="113351324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TextShape 1"/>
          <p:cNvSpPr txBox="1"/>
          <p:nvPr/>
        </p:nvSpPr>
        <p:spPr>
          <a:xfrm>
            <a:off x="1054440" y="750600"/>
            <a:ext cx="10477440" cy="5184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pt-BR" sz="3600" b="1" strike="noStrike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DATAPREV 2020</a:t>
            </a:r>
            <a:endParaRPr lang="pt-BR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82" name="CustomShape 2"/>
          <p:cNvSpPr/>
          <p:nvPr/>
        </p:nvSpPr>
        <p:spPr>
          <a:xfrm>
            <a:off x="0" y="6678000"/>
            <a:ext cx="12191760" cy="17964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83" name="CustomShape 3"/>
          <p:cNvSpPr/>
          <p:nvPr/>
        </p:nvSpPr>
        <p:spPr>
          <a:xfrm>
            <a:off x="0" y="0"/>
            <a:ext cx="12191760" cy="63900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7000"/>
              </a:lnSpc>
            </a:pPr>
            <a:r>
              <a:rPr lang="pt-BR" sz="3600" b="1" i="1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Calibri"/>
                <a:ea typeface="Calibri"/>
              </a:rPr>
              <a:t>PREVIDÊNCIA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graphicFrame>
        <p:nvGraphicFramePr>
          <p:cNvPr id="6" name="Grá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10219660"/>
              </p:ext>
            </p:extLst>
          </p:nvPr>
        </p:nvGraphicFramePr>
        <p:xfrm>
          <a:off x="1199456" y="1412776"/>
          <a:ext cx="10585176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28471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65988" y="1687398"/>
            <a:ext cx="11887200" cy="499060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rmAutofit fontScale="77500" lnSpcReduction="20000"/>
          </a:bodyPr>
          <a:lstStyle/>
          <a:p>
            <a:pPr algn="just"/>
            <a:r>
              <a:rPr lang="pt-BR" altLang="pt-BR" sz="3800" b="1" dirty="0">
                <a:latin typeface="Tahoma" pitchFamily="34" charset="0"/>
                <a:ea typeface="Tahoma" pitchFamily="34" charset="0"/>
                <a:cs typeface="Tahoma" pitchFamily="34" charset="0"/>
              </a:rPr>
              <a:t>Orçamento Fiscal: </a:t>
            </a:r>
            <a:r>
              <a:rPr lang="pt-BR" altLang="pt-BR" sz="3800" dirty="0">
                <a:latin typeface="Tahoma" pitchFamily="34" charset="0"/>
                <a:ea typeface="Tahoma" pitchFamily="34" charset="0"/>
                <a:cs typeface="Tahoma" pitchFamily="34" charset="0"/>
              </a:rPr>
              <a:t>referente aos Poderes da União, seus fundos, órgãos e entidades da administração direta e indireta, inclusive fundações instituídas e mantidas pelo Poder Público;</a:t>
            </a:r>
          </a:p>
          <a:p>
            <a:pPr algn="just"/>
            <a:endParaRPr lang="pt-BR" altLang="pt-BR" sz="3800" dirty="0"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pPr algn="just"/>
            <a:r>
              <a:rPr lang="pt-BR" sz="4000" b="1" dirty="0">
                <a:latin typeface="Tahoma" pitchFamily="34" charset="0"/>
                <a:ea typeface="Tahoma" pitchFamily="34" charset="0"/>
                <a:cs typeface="Tahoma" pitchFamily="34" charset="0"/>
              </a:rPr>
              <a:t>Orçamento de Investimento</a:t>
            </a:r>
            <a:r>
              <a:rPr lang="pt-BR" sz="4000" dirty="0">
                <a:latin typeface="Tahoma" pitchFamily="34" charset="0"/>
                <a:ea typeface="Tahoma" pitchFamily="34" charset="0"/>
                <a:cs typeface="Tahoma" pitchFamily="34" charset="0"/>
              </a:rPr>
              <a:t>: das empresas em que a União, direta ou indiretamente, detenha a maioria do capital social com direito a voto;</a:t>
            </a:r>
          </a:p>
          <a:p>
            <a:pPr algn="just"/>
            <a:endParaRPr lang="pt-BR" sz="4000" dirty="0"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pPr algn="just"/>
            <a:r>
              <a:rPr lang="pt-BR" sz="4000" b="1" dirty="0">
                <a:latin typeface="Tahoma" pitchFamily="34" charset="0"/>
                <a:ea typeface="Tahoma" pitchFamily="34" charset="0"/>
                <a:cs typeface="Tahoma" pitchFamily="34" charset="0"/>
              </a:rPr>
              <a:t>Orçamento da Seguridade Social</a:t>
            </a:r>
            <a:r>
              <a:rPr lang="pt-BR" sz="4000" dirty="0">
                <a:latin typeface="Tahoma" pitchFamily="34" charset="0"/>
                <a:ea typeface="Tahoma" pitchFamily="34" charset="0"/>
                <a:cs typeface="Tahoma" pitchFamily="34" charset="0"/>
              </a:rPr>
              <a:t>: abrangendo todas as entidades e órgãos a ela vinculados, da administração direta ou indireta, bem como os fundos e fundações instituídos e mantidos</a:t>
            </a:r>
          </a:p>
          <a:p>
            <a:pPr>
              <a:buNone/>
            </a:pPr>
            <a:r>
              <a:rPr lang="pt-BR" sz="4000" dirty="0">
                <a:latin typeface="Tahoma" pitchFamily="34" charset="0"/>
                <a:ea typeface="Tahoma" pitchFamily="34" charset="0"/>
                <a:cs typeface="Tahoma" pitchFamily="34" charset="0"/>
              </a:rPr>
              <a:t>	pelo Poder Público.</a:t>
            </a:r>
            <a:r>
              <a:rPr lang="pt-BR" sz="4000" dirty="0"/>
              <a:t/>
            </a:r>
            <a:br>
              <a:rPr lang="pt-BR" sz="4000" dirty="0"/>
            </a:br>
            <a:endParaRPr lang="pt-BR" altLang="pt-BR" sz="38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1852014" y="615465"/>
            <a:ext cx="7721600" cy="734364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CONCEITOS</a:t>
            </a:r>
          </a:p>
        </p:txBody>
      </p:sp>
    </p:spTree>
    <p:extLst>
      <p:ext uri="{BB962C8B-B14F-4D97-AF65-F5344CB8AC3E}">
        <p14:creationId xmlns:p14="http://schemas.microsoft.com/office/powerpoint/2010/main" val="11335132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177800" y="1117600"/>
            <a:ext cx="11844868" cy="5311481"/>
          </a:xfrm>
          <a:noFill/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marL="0" indent="0" algn="just">
              <a:buFontTx/>
              <a:buNone/>
            </a:pPr>
            <a:r>
              <a:rPr lang="pt-BR" altLang="pt-BR" sz="3600" b="1" u="sng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RECEITAS PÚBLICAS</a:t>
            </a:r>
          </a:p>
          <a:p>
            <a:pPr marL="0" indent="0" algn="just">
              <a:buFontTx/>
              <a:buNone/>
            </a:pPr>
            <a:r>
              <a:rPr lang="pt-BR" altLang="pt-BR" sz="3600" b="1" i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	</a:t>
            </a:r>
          </a:p>
          <a:p>
            <a:pPr marL="0" indent="0" algn="just">
              <a:buFontTx/>
              <a:buNone/>
            </a:pP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São os ingressos de recursos financeiros nos cofres do Estado, registradas como:</a:t>
            </a:r>
          </a:p>
          <a:p>
            <a:pPr marL="0" indent="0" algn="just"/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Receitas orçamentárias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: quando representam disponibilidades de recursos financeiros para o erário;  </a:t>
            </a:r>
          </a:p>
          <a:p>
            <a:pPr marL="0" indent="0" algn="just"/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Receitas extraorçamentárias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: quando representam apenas entradas compensatórias. </a:t>
            </a:r>
            <a:r>
              <a:rPr lang="pt-BR" altLang="pt-BR" sz="3600" i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</a:p>
          <a:p>
            <a:pPr marL="0" indent="0">
              <a:buFontTx/>
              <a:buNone/>
            </a:pPr>
            <a:endParaRPr lang="pt-BR" altLang="pt-BR" sz="36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3207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177800" y="1117600"/>
            <a:ext cx="11844868" cy="5311481"/>
          </a:xfrm>
          <a:noFill/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marL="0" indent="0" algn="just">
              <a:buFontTx/>
              <a:buNone/>
            </a:pPr>
            <a:r>
              <a:rPr lang="pt-BR" altLang="pt-BR" sz="3600" b="1" u="sng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DESPESAS PÚBLICAS</a:t>
            </a:r>
          </a:p>
          <a:p>
            <a:pPr marL="0" indent="0" algn="just">
              <a:buFontTx/>
              <a:buNone/>
            </a:pPr>
            <a:endParaRPr lang="pt-BR" altLang="pt-BR" sz="36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 algn="just">
              <a:buFontTx/>
              <a:buNone/>
            </a:pP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Conjunto de dispêndios realizados pelos entes públicos para o funcionamento e manutenção dos serviços públicos prestados à sociedade. </a:t>
            </a:r>
            <a:r>
              <a:rPr lang="pt-BR" altLang="pt-BR" sz="3600" i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</a:p>
          <a:p>
            <a:pPr marL="0" indent="0">
              <a:buFontTx/>
              <a:buNone/>
            </a:pPr>
            <a:endParaRPr lang="pt-BR" altLang="pt-BR" sz="36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32075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7" name="Espaço Reservado para Conteúdo 2"/>
          <p:cNvSpPr>
            <a:spLocks noGrp="1"/>
          </p:cNvSpPr>
          <p:nvPr>
            <p:ph idx="1"/>
          </p:nvPr>
        </p:nvSpPr>
        <p:spPr>
          <a:xfrm>
            <a:off x="0" y="1896533"/>
            <a:ext cx="12192000" cy="4961468"/>
          </a:xfrm>
        </p:spPr>
        <p:txBody>
          <a:bodyPr/>
          <a:lstStyle/>
          <a:p>
            <a:pPr algn="just">
              <a:defRPr/>
            </a:pP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É uma lei ordinária com validade para um exercício fiscal. A LOA autoriza as despesas da União de acordo com a previsão de arrecadação.</a:t>
            </a:r>
          </a:p>
          <a:p>
            <a:pPr marL="0" indent="0" algn="just">
              <a:buFontTx/>
              <a:buNone/>
              <a:defRPr/>
            </a:pPr>
            <a:endParaRPr lang="pt-BR" sz="34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>
              <a:defRPr/>
            </a:pP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O PLOA deve ser enviado ao Congresso Nacional até 31/08 de cada ano e devolvido para sanção presidencial até o encerramento da sessão legislativa</a:t>
            </a:r>
            <a:r>
              <a:rPr lang="pt-BR" sz="31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.</a:t>
            </a:r>
          </a:p>
        </p:txBody>
      </p:sp>
      <p:sp>
        <p:nvSpPr>
          <p:cNvPr id="18" name="Rectangle 3"/>
          <p:cNvSpPr>
            <a:spLocks noChangeArrowheads="1"/>
          </p:cNvSpPr>
          <p:nvPr/>
        </p:nvSpPr>
        <p:spPr bwMode="auto">
          <a:xfrm>
            <a:off x="1852014" y="615464"/>
            <a:ext cx="7721600" cy="1213335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Lei Orçamentária Anual - LOA</a:t>
            </a:r>
          </a:p>
        </p:txBody>
      </p:sp>
    </p:spTree>
    <p:extLst>
      <p:ext uri="{BB962C8B-B14F-4D97-AF65-F5344CB8AC3E}">
        <p14:creationId xmlns:p14="http://schemas.microsoft.com/office/powerpoint/2010/main" val="94140970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>
          <a:xfrm>
            <a:off x="520996" y="1625600"/>
            <a:ext cx="11344940" cy="4927600"/>
          </a:xfrm>
        </p:spPr>
        <p:txBody>
          <a:bodyPr>
            <a:noAutofit/>
          </a:bodyPr>
          <a:lstStyle/>
          <a:p>
            <a:pPr marL="0" indent="0" algn="just">
              <a:lnSpc>
                <a:spcPct val="170000"/>
              </a:lnSpc>
              <a:buNone/>
              <a:defRPr/>
            </a:pP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Na estrutura atual as programações estão organizadas em </a:t>
            </a:r>
            <a:r>
              <a:rPr lang="pt-BR" sz="34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programas de trabalho</a:t>
            </a: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, que contêm informações </a:t>
            </a:r>
            <a:r>
              <a:rPr lang="pt-BR" sz="34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qualitativas</a:t>
            </a: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e </a:t>
            </a:r>
            <a:r>
              <a:rPr lang="pt-BR" sz="34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quantitativas</a:t>
            </a: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, sejam físicas ou financeiras.</a:t>
            </a:r>
          </a:p>
        </p:txBody>
      </p:sp>
      <p:sp>
        <p:nvSpPr>
          <p:cNvPr id="6" name="Rectangle 3"/>
          <p:cNvSpPr>
            <a:spLocks noChangeArrowheads="1"/>
          </p:cNvSpPr>
          <p:nvPr/>
        </p:nvSpPr>
        <p:spPr bwMode="auto">
          <a:xfrm>
            <a:off x="1035988" y="897717"/>
            <a:ext cx="10388338" cy="727883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Estrutura da Lei Orçamentária Anual</a:t>
            </a:r>
          </a:p>
        </p:txBody>
      </p:sp>
    </p:spTree>
    <p:extLst>
      <p:ext uri="{BB962C8B-B14F-4D97-AF65-F5344CB8AC3E}">
        <p14:creationId xmlns:p14="http://schemas.microsoft.com/office/powerpoint/2010/main" val="365704457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710005" y="1452283"/>
            <a:ext cx="10348856" cy="4044876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8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Nova Estrutura</a:t>
            </a: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58835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6481626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tângulo 5"/>
          <p:cNvSpPr/>
          <p:nvPr/>
        </p:nvSpPr>
        <p:spPr>
          <a:xfrm>
            <a:off x="0" y="0"/>
            <a:ext cx="12192000" cy="658835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26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173566" y="1012677"/>
            <a:ext cx="11844868" cy="5311481"/>
          </a:xfrm>
          <a:noFill/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marL="0" indent="0" algn="just">
              <a:buFontTx/>
              <a:buNone/>
            </a:pPr>
            <a:r>
              <a:rPr lang="pt-BR" altLang="pt-BR" sz="3600" b="1" u="sng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Governo Atual</a:t>
            </a:r>
          </a:p>
          <a:p>
            <a:pPr marL="0" indent="0" algn="just">
              <a:buFontTx/>
              <a:buNone/>
            </a:pPr>
            <a:r>
              <a:rPr lang="pt-BR" altLang="pt-BR" sz="3600" b="1" i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	</a:t>
            </a:r>
          </a:p>
          <a:p>
            <a:pPr marL="0" indent="0" algn="just">
              <a:buFontTx/>
              <a:buNone/>
            </a:pP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pPr marL="0" indent="0" algn="just"/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Criação do Ministério da Economia 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(MP 870)</a:t>
            </a:r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;</a:t>
            </a:r>
          </a:p>
          <a:p>
            <a:pPr marL="0" indent="0" algn="just"/>
            <a:endParaRPr lang="pt-BR" altLang="pt-BR" sz="36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 algn="just"/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Criação da Perícia Médica Federal 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(MP 871)</a:t>
            </a:r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;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</a:p>
          <a:p>
            <a:pPr marL="0" indent="0">
              <a:buFontTx/>
              <a:buNone/>
            </a:pPr>
            <a:endParaRPr lang="pt-BR" altLang="pt-BR" sz="36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Retângulo 2"/>
          <p:cNvSpPr/>
          <p:nvPr/>
        </p:nvSpPr>
        <p:spPr>
          <a:xfrm>
            <a:off x="5972408" y="3244334"/>
            <a:ext cx="24718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pt-BR" dirty="0"/>
              <a:t>;</a:t>
            </a:r>
          </a:p>
        </p:txBody>
      </p:sp>
    </p:spTree>
    <p:extLst>
      <p:ext uri="{BB962C8B-B14F-4D97-AF65-F5344CB8AC3E}">
        <p14:creationId xmlns:p14="http://schemas.microsoft.com/office/powerpoint/2010/main" val="163572017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Escritório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Escritório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Escritório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Escritório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  <a:fontScheme name="Escritório">
    <a:majorFont>
      <a:latin typeface="Calibri Light" panose="020F03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 panose="020F05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Escritório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3409</TotalTime>
  <Words>359</Words>
  <Application>Microsoft Office PowerPoint</Application>
  <PresentationFormat>Widescreen</PresentationFormat>
  <Paragraphs>84</Paragraphs>
  <Slides>20</Slides>
  <Notes>1</Notes>
  <HiddenSlides>0</HiddenSlides>
  <MMClips>0</MMClips>
  <ScaleCrop>false</ScaleCrop>
  <HeadingPairs>
    <vt:vector size="8" baseType="variant">
      <vt:variant>
        <vt:lpstr>Fontes usadas</vt:lpstr>
      </vt:variant>
      <vt:variant>
        <vt:i4>6</vt:i4>
      </vt:variant>
      <vt:variant>
        <vt:lpstr>Tema</vt:lpstr>
      </vt:variant>
      <vt:variant>
        <vt:i4>1</vt:i4>
      </vt:variant>
      <vt:variant>
        <vt:lpstr>Servidores OLE inseridos</vt:lpstr>
      </vt:variant>
      <vt:variant>
        <vt:i4>1</vt:i4>
      </vt:variant>
      <vt:variant>
        <vt:lpstr>Títulos de slides</vt:lpstr>
      </vt:variant>
      <vt:variant>
        <vt:i4>20</vt:i4>
      </vt:variant>
    </vt:vector>
  </HeadingPairs>
  <TitlesOfParts>
    <vt:vector size="28" baseType="lpstr">
      <vt:lpstr>Arial</vt:lpstr>
      <vt:lpstr>Berlin Sans FB Demi</vt:lpstr>
      <vt:lpstr>Calibri</vt:lpstr>
      <vt:lpstr>Calibri Light</vt:lpstr>
      <vt:lpstr>Tahoma</vt:lpstr>
      <vt:lpstr>Times New Roman</vt:lpstr>
      <vt:lpstr>Tema do Office</vt:lpstr>
      <vt:lpstr>Planilha</vt:lpstr>
      <vt:lpstr>Elaboração do Projeto de Lei Orçamentária Anual - 2020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Cenário Ideal x Referencial x Reprimido (Adm. Direta) 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rogerio.lima@df.senac.br</dc:creator>
  <cp:lastModifiedBy>Zila de Jesus de Oliveira - MPS</cp:lastModifiedBy>
  <cp:revision>460</cp:revision>
  <cp:lastPrinted>2016-07-27T19:50:57Z</cp:lastPrinted>
  <dcterms:created xsi:type="dcterms:W3CDTF">2014-07-18T17:27:26Z</dcterms:created>
  <dcterms:modified xsi:type="dcterms:W3CDTF">2019-08-13T11:26:01Z</dcterms:modified>
</cp:coreProperties>
</file>